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309" r:id="rId3"/>
    <p:sldId id="256" r:id="rId4"/>
    <p:sldId id="341" r:id="rId5"/>
    <p:sldId id="312" r:id="rId6"/>
    <p:sldId id="313" r:id="rId7"/>
    <p:sldId id="297" r:id="rId8"/>
    <p:sldId id="311" r:id="rId9"/>
    <p:sldId id="276" r:id="rId10"/>
    <p:sldId id="278" r:id="rId11"/>
    <p:sldId id="306" r:id="rId12"/>
    <p:sldId id="283" r:id="rId13"/>
    <p:sldId id="342" r:id="rId14"/>
    <p:sldId id="284" r:id="rId15"/>
    <p:sldId id="314" r:id="rId16"/>
    <p:sldId id="315" r:id="rId17"/>
    <p:sldId id="334" r:id="rId18"/>
    <p:sldId id="321" r:id="rId19"/>
    <p:sldId id="307" r:id="rId20"/>
    <p:sldId id="300" r:id="rId21"/>
    <p:sldId id="331" r:id="rId22"/>
    <p:sldId id="335" r:id="rId23"/>
    <p:sldId id="332" r:id="rId24"/>
    <p:sldId id="322" r:id="rId25"/>
    <p:sldId id="338" r:id="rId26"/>
    <p:sldId id="340" r:id="rId27"/>
    <p:sldId id="333" r:id="rId28"/>
    <p:sldId id="323" r:id="rId29"/>
    <p:sldId id="324" r:id="rId30"/>
    <p:sldId id="339" r:id="rId31"/>
    <p:sldId id="326" r:id="rId32"/>
    <p:sldId id="317" r:id="rId33"/>
    <p:sldId id="301" r:id="rId34"/>
    <p:sldId id="298" r:id="rId35"/>
    <p:sldId id="316" r:id="rId36"/>
    <p:sldId id="257" r:id="rId37"/>
    <p:sldId id="258" r:id="rId38"/>
    <p:sldId id="259" r:id="rId39"/>
    <p:sldId id="260" r:id="rId40"/>
    <p:sldId id="268" r:id="rId41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90"/>
    <p:restoredTop sz="94363"/>
  </p:normalViewPr>
  <p:slideViewPr>
    <p:cSldViewPr snapToGrid="0" snapToObjects="1">
      <p:cViewPr varScale="1">
        <p:scale>
          <a:sx n="49" d="100"/>
          <a:sy n="49" d="100"/>
        </p:scale>
        <p:origin x="184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DA5F5-E4A8-4D44-99BA-7278850B2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16F858D6-8AAB-6949-8431-5B97D5637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768BDFB-2210-114A-BF05-A7882791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17/10/2021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358A776-3565-6841-A355-C4481DAA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C07A3F6-DA29-6246-96A8-D00529866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67184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EA390A-5214-0C4E-8E99-724E5B37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25EAB93A-78B6-C743-801C-4F8008E92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DFE33F8-5199-1540-A367-D508411B0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17/10/2021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949C134-F18B-AF44-A45F-009AD0AE7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59F847A-D8E2-BF43-AB27-D7FDDA32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3518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DC9011CA-EBE6-2C43-B928-AC48938B8E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45BE54F-EA27-3646-A509-F45049F38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304FC37-823C-AA43-9E77-F00748D4D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17/10/2021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FC5388F-ED03-734A-856D-F62E423E2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3A1EAD4-14DF-FF4C-9AE4-EE2F1DB67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91417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6368" y="1268760"/>
            <a:ext cx="10654208" cy="2088232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aseline="0">
                <a:latin typeface="Verdana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Content Placeholder 33"/>
          <p:cNvSpPr>
            <a:spLocks noGrp="1"/>
          </p:cNvSpPr>
          <p:nvPr userDrawn="1">
            <p:ph sz="quarter" idx="14" hasCustomPrompt="1"/>
          </p:nvPr>
        </p:nvSpPr>
        <p:spPr>
          <a:xfrm>
            <a:off x="623393" y="3645025"/>
            <a:ext cx="8928100" cy="431627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aseline="0">
                <a:latin typeface="Verdana" pitchFamily="34" charset="0"/>
              </a:defRPr>
            </a:lvl1pPr>
          </a:lstStyle>
          <a:p>
            <a:pPr lvl="0"/>
            <a:r>
              <a:rPr lang="da-DK" dirty="0"/>
              <a:t>By: </a:t>
            </a:r>
            <a:r>
              <a:rPr lang="da-DK" dirty="0" err="1"/>
              <a:t>name</a:t>
            </a:r>
            <a:r>
              <a:rPr lang="da-DK" dirty="0"/>
              <a:t>(s)</a:t>
            </a:r>
            <a:endParaRPr lang="en-US" dirty="0"/>
          </a:p>
        </p:txBody>
      </p:sp>
      <p:sp>
        <p:nvSpPr>
          <p:cNvPr id="15" name="Subtitle 2"/>
          <p:cNvSpPr txBox="1">
            <a:spLocks/>
          </p:cNvSpPr>
          <p:nvPr userDrawn="1"/>
        </p:nvSpPr>
        <p:spPr>
          <a:xfrm>
            <a:off x="2447594" y="5661248"/>
            <a:ext cx="8448939" cy="1080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2C5937"/>
              </a:solidFill>
              <a:effectLst/>
              <a:uLnTx/>
              <a:uFillTx/>
              <a:latin typeface="Frutiger LT Std 55 Roman" pitchFamily="34" charset="0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4680181" y="5704221"/>
            <a:ext cx="70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Center</a:t>
            </a:r>
            <a:r>
              <a:rPr kumimoji="0" lang="da-DK" sz="14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for </a:t>
            </a:r>
            <a:r>
              <a:rPr kumimoji="0" lang="da-DK" sz="140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Macroecology</a:t>
            </a:r>
            <a:r>
              <a:rPr kumimoji="0" lang="da-DK" sz="14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, Evolution and </a:t>
            </a:r>
            <a:r>
              <a:rPr kumimoji="0" lang="da-DK" sz="140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Climate</a:t>
            </a:r>
            <a:endParaRPr kumimoji="0" lang="da-DK" sz="140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pic>
        <p:nvPicPr>
          <p:cNvPr id="18" name="Picture 17" descr="CMEC_header copy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295467" y="1"/>
            <a:ext cx="12192000" cy="1232577"/>
          </a:xfrm>
          <a:prstGeom prst="rect">
            <a:avLst/>
          </a:prstGeom>
        </p:spPr>
      </p:pic>
      <p:pic>
        <p:nvPicPr>
          <p:cNvPr id="22" name="Picture 21" descr="DG_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23392" y="5777628"/>
            <a:ext cx="2618891" cy="891732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4680181" y="6381329"/>
            <a:ext cx="70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University of Copenhagen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6672163" y="6016482"/>
            <a:ext cx="5088467" cy="360363"/>
          </a:xfrm>
          <a:prstGeom prst="rect">
            <a:avLst/>
          </a:prstGeom>
        </p:spPr>
        <p:txBody>
          <a:bodyPr/>
          <a:lstStyle>
            <a:lvl1pPr algn="r">
              <a:buNone/>
              <a:defRPr sz="14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da-DK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Department</a:t>
            </a:r>
            <a:endParaRPr lang="da-DK" dirty="0"/>
          </a:p>
        </p:txBody>
      </p:sp>
      <p:sp>
        <p:nvSpPr>
          <p:cNvPr id="14" name="Line 25"/>
          <p:cNvSpPr>
            <a:spLocks noChangeShapeType="1"/>
          </p:cNvSpPr>
          <p:nvPr userDrawn="1"/>
        </p:nvSpPr>
        <p:spPr bwMode="auto">
          <a:xfrm flipH="1">
            <a:off x="1" y="5589240"/>
            <a:ext cx="12198351" cy="0"/>
          </a:xfrm>
          <a:prstGeom prst="line">
            <a:avLst/>
          </a:prstGeom>
          <a:noFill/>
          <a:ln w="9525">
            <a:solidFill>
              <a:srgbClr val="901A1E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sz="1800">
              <a:latin typeface="Verdana" pitchFamily="34" charset="0"/>
              <a:ea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550" y="4488560"/>
            <a:ext cx="1581509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63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01245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24A1F-892C-BE4A-9DFE-9E4107D9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E63FE7F-B0CD-C946-8611-BCC6BD04F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3D53565-93E3-3343-960C-6BA30757A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17/10/2021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0D2C404-8C49-A140-9110-0CA0F3BF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4A6D974-DD60-724B-A871-0105189DA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17467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10F8E-E3AD-4745-AE16-6C58E4D39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5248889-2383-D049-A22F-F98FD863C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277B7C3-AF26-514B-BC82-3882C1110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17/10/2021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4AFFA02-D394-9C43-9C87-4197BE7FA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A4FD36A-D3CC-5E4E-9B5A-1F68FF7D7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87568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EF80A-2EA1-FE4D-8B26-EE22B21D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1466D4F-4783-F545-8601-EEA6D929A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F995BE4-01A9-CB4D-8E71-D18F2E1BC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1457DCE-5620-964F-9F98-60BF93663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17/10/2021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70DED45-8F3A-4943-982A-E373885EF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15B4CA17-913D-6949-A5FB-B33FE2DE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228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C2F74-2361-984B-BD4B-A5CF86799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EF6E8DC-32C9-6842-9B6F-75101575D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2EBAD3C-97C3-5543-BD9C-C2D134319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4BC7087D-4721-1C45-B630-2722047A6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CEB995DC-BC4E-E147-8536-64BD203DD6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6CF5FACD-5D84-4C45-9561-C13E9D617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17/10/2021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76BC0700-56FD-9046-9081-9C3AC79F6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C5793DE-BDD0-5D44-8102-B45065A0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530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C2B5CD-9014-B347-BC48-10A8B9CDC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93AAEA29-358A-AC48-80B1-76A50A4D9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17/10/2021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D911E727-E66E-6942-A339-7E43530EC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7287271-C255-4142-81AB-B8DFD6387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98907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0C81EE52-D63F-804C-8A34-92ACB17AF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17/10/2021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0EA3D40D-7060-864C-90B7-02F24965B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89A277C-9E1F-E048-ADBF-5E8F9AE48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26125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510FC-C798-B441-9740-D4CB23723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9FFD12D-C6A7-2742-8646-7C13DD34C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F802E2E-ADB3-9547-ADE1-544DFE287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43F2E91-DA82-7A40-B26F-9E47790E4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17/10/2021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530A5E8-0D1F-2947-9312-9CB74047E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AA61701-23C5-3949-9068-0AD40FD4C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1960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068C9-F796-954D-A33E-D45DA80F9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5DD45EDC-B56F-C04E-BC63-DDD65F49DB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EE3ECF85-216C-1C4F-9EFD-105E57E32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3E33DE1-A530-FD4C-BDA5-A396E3751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17/10/2021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907BCF0-C796-8D47-9992-E15629FE0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5DF84A7-E1E8-3C42-91AA-AACE22A28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651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9BEF62D3-7B6F-D440-B57A-37349926C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CAE590C-077A-6645-88B9-B7B1451D1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B1BCFAD-1BC2-F040-B462-A67A460E13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3C4A6-6FED-C340-8BB1-9EA5039AA835}" type="datetimeFigureOut">
              <a:t>17/10/2021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6BF0D20-A74E-0F48-88D0-65B23D3DE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D232A45-2921-A94B-8412-0AE94905C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9513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lialang.org/download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c9HwsxE1O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a-DK" sz="3200" dirty="0"/>
              <a:t>Julia for Data Analysis in </a:t>
            </a:r>
            <a:r>
              <a:rPr lang="da-DK" sz="3200" dirty="0" err="1"/>
              <a:t>Ecology</a:t>
            </a:r>
            <a:r>
              <a:rPr lang="da-DK" sz="3200" dirty="0"/>
              <a:t> and Evolution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/>
              <a:t>GLOBE </a:t>
            </a:r>
            <a:r>
              <a:rPr lang="da-DK" dirty="0" err="1"/>
              <a:t>Institute</a:t>
            </a:r>
            <a:endParaRPr lang="da-DK" dirty="0"/>
          </a:p>
        </p:txBody>
      </p:sp>
      <p:pic>
        <p:nvPicPr>
          <p:cNvPr id="5" name="Billede 4" descr="ecojulia logo.png">
            <a:extLst>
              <a:ext uri="{FF2B5EF4-FFF2-40B4-BE49-F238E27FC236}">
                <a16:creationId xmlns:a16="http://schemas.microsoft.com/office/drawing/2014/main" id="{FD13D671-9168-824D-BA84-CA2821C22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52" y="4506684"/>
            <a:ext cx="2154658" cy="94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96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97659A-73FF-A94B-8803-CBA543072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8100"/>
            <a:ext cx="109728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15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BD9B4-7364-4C4E-9462-936E0FFCA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Parallel </a:t>
            </a:r>
            <a:r>
              <a:rPr lang="da-DK" dirty="0" err="1"/>
              <a:t>programming</a:t>
            </a:r>
            <a:r>
              <a:rPr lang="da-DK" dirty="0"/>
              <a:t> with Julia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6D451B2-3BE8-4C4A-B4D0-182DAB4B3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435"/>
            <a:ext cx="10515600" cy="2822200"/>
          </a:xfrm>
        </p:spPr>
        <p:txBody>
          <a:bodyPr/>
          <a:lstStyle/>
          <a:p>
            <a:r>
              <a:rPr lang="da-DK" dirty="0"/>
              <a:t>Julia is </a:t>
            </a:r>
            <a:r>
              <a:rPr lang="da-DK" dirty="0" err="1"/>
              <a:t>built</a:t>
            </a:r>
            <a:r>
              <a:rPr lang="da-DK" dirty="0"/>
              <a:t> for </a:t>
            </a:r>
            <a:r>
              <a:rPr lang="da-DK" dirty="0" err="1"/>
              <a:t>advanced</a:t>
            </a:r>
            <a:r>
              <a:rPr lang="da-DK" dirty="0"/>
              <a:t> </a:t>
            </a:r>
            <a:r>
              <a:rPr lang="da-DK" dirty="0" err="1"/>
              <a:t>parallelism</a:t>
            </a:r>
            <a:endParaRPr lang="da-DK" dirty="0"/>
          </a:p>
          <a:p>
            <a:r>
              <a:rPr lang="da-DK" dirty="0" err="1"/>
              <a:t>Easy</a:t>
            </a:r>
            <a:r>
              <a:rPr lang="da-DK" dirty="0"/>
              <a:t> support for </a:t>
            </a:r>
            <a:r>
              <a:rPr lang="da-DK" dirty="0" err="1"/>
              <a:t>advanced</a:t>
            </a:r>
            <a:r>
              <a:rPr lang="da-DK" dirty="0"/>
              <a:t> </a:t>
            </a:r>
            <a:r>
              <a:rPr lang="da-DK" dirty="0" err="1"/>
              <a:t>multithreading</a:t>
            </a:r>
            <a:r>
              <a:rPr lang="da-DK" dirty="0"/>
              <a:t> with Threads.@</a:t>
            </a:r>
            <a:r>
              <a:rPr lang="da-DK" dirty="0" err="1"/>
              <a:t>threads</a:t>
            </a: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dirty="0">
                <a:cs typeface="Courier New" panose="02070309020205020404" pitchFamily="49" charset="0"/>
              </a:rPr>
              <a:t>Julia </a:t>
            </a:r>
            <a:r>
              <a:rPr lang="da-DK" dirty="0" err="1">
                <a:cs typeface="Courier New" panose="02070309020205020404" pitchFamily="49" charset="0"/>
              </a:rPr>
              <a:t>makes</a:t>
            </a:r>
            <a:r>
              <a:rPr lang="da-DK" dirty="0">
                <a:cs typeface="Courier New" panose="02070309020205020404" pitchFamily="49" charset="0"/>
              </a:rPr>
              <a:t> it ”</a:t>
            </a:r>
            <a:r>
              <a:rPr lang="da-DK" dirty="0" err="1">
                <a:cs typeface="Courier New" panose="02070309020205020404" pitchFamily="49" charset="0"/>
              </a:rPr>
              <a:t>easy</a:t>
            </a:r>
            <a:r>
              <a:rPr lang="da-DK" dirty="0">
                <a:cs typeface="Courier New" panose="02070309020205020404" pitchFamily="49" charset="0"/>
              </a:rPr>
              <a:t>” to </a:t>
            </a:r>
            <a:r>
              <a:rPr lang="da-DK" dirty="0" err="1">
                <a:cs typeface="Courier New" panose="02070309020205020404" pitchFamily="49" charset="0"/>
              </a:rPr>
              <a:t>code</a:t>
            </a:r>
            <a:r>
              <a:rPr lang="da-DK" dirty="0">
                <a:cs typeface="Courier New" panose="02070309020205020404" pitchFamily="49" charset="0"/>
              </a:rPr>
              <a:t> on the GPU!</a:t>
            </a:r>
          </a:p>
          <a:p>
            <a:endParaRPr lang="da-DK" dirty="0">
              <a:cs typeface="Courier New" panose="02070309020205020404" pitchFamily="49" charset="0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3D85947-CC83-3A46-9542-E4359B440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99" y="2981114"/>
            <a:ext cx="5307107" cy="3876886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2F9637EA-FCA5-F34A-ABEA-5A21BA77C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38" y="3832666"/>
            <a:ext cx="5838061" cy="293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7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62C254-A87A-0545-B535-485C44AC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Is speed really that important?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87256E8-B977-644F-9297-69A64C454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Speed has a special status</a:t>
            </a:r>
          </a:p>
          <a:p>
            <a:r>
              <a:rPr lang="da-DK"/>
              <a:t>A solution to the 2-language-problem</a:t>
            </a:r>
          </a:p>
          <a:p>
            <a:r>
              <a:rPr lang="da-DK"/>
              <a:t>Does a package/library do exactly what you need?</a:t>
            </a:r>
          </a:p>
          <a:p>
            <a:pPr lvl="1"/>
            <a:r>
              <a:rPr lang="da-DK"/>
              <a:t>Yes: Great! </a:t>
            </a:r>
          </a:p>
          <a:p>
            <a:pPr lvl="1"/>
            <a:r>
              <a:rPr lang="da-DK"/>
              <a:t>Dunno: You need to read C/++ code. </a:t>
            </a:r>
          </a:p>
          <a:p>
            <a:pPr lvl="1"/>
            <a:r>
              <a:rPr lang="da-DK"/>
              <a:t>No: You need to code in C/++.</a:t>
            </a:r>
          </a:p>
          <a:p>
            <a:r>
              <a:rPr lang="da-DK"/>
              <a:t>Much easier to be a package author</a:t>
            </a:r>
          </a:p>
          <a:p>
            <a:r>
              <a:rPr lang="da-DK"/>
              <a:t>Transparency and scientific 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3686986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DEBF-9024-764A-9BA0-44AF84C9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K" dirty="0"/>
              <a:t>Come for the speed –</a:t>
            </a:r>
            <a:br>
              <a:rPr lang="en-DK" dirty="0"/>
            </a:br>
            <a:r>
              <a:rPr lang="en-DK" dirty="0"/>
              <a:t>Stay for the multiple dispatch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689D5-2774-8D42-BE7D-B5EF3CAC9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053"/>
            <a:ext cx="10515600" cy="4351338"/>
          </a:xfrm>
        </p:spPr>
        <p:txBody>
          <a:bodyPr/>
          <a:lstStyle/>
          <a:p>
            <a:r>
              <a:rPr lang="en-DK" dirty="0"/>
              <a:t>The real thing that makes julia nice is that the language is constructed to make it very easy to extend other people’s code</a:t>
            </a:r>
          </a:p>
          <a:p>
            <a:r>
              <a:rPr lang="en-DK" dirty="0"/>
              <a:t>That makes the package ecosystem modular, with lots and lots of code reuse</a:t>
            </a:r>
          </a:p>
          <a:p>
            <a:r>
              <a:rPr lang="en-DK" dirty="0"/>
              <a:t>It’s easy to roll your own – usually goes fast – and quality of the final product is high</a:t>
            </a:r>
          </a:p>
          <a:p>
            <a:r>
              <a:rPr lang="en-DK" dirty="0"/>
              <a:t>Combined with a culture of shared development and open source</a:t>
            </a:r>
          </a:p>
        </p:txBody>
      </p:sp>
    </p:spTree>
    <p:extLst>
      <p:ext uri="{BB962C8B-B14F-4D97-AF65-F5344CB8AC3E}">
        <p14:creationId xmlns:p14="http://schemas.microsoft.com/office/powerpoint/2010/main" val="371030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B4F27-F797-514F-9462-6FE53064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Tooling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923274A-F9D0-C345-90FE-8D5187D91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three</a:t>
            </a:r>
            <a:r>
              <a:rPr lang="da-DK" dirty="0"/>
              <a:t>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ways</a:t>
            </a:r>
            <a:r>
              <a:rPr lang="da-DK" dirty="0"/>
              <a:t> of </a:t>
            </a:r>
            <a:r>
              <a:rPr lang="da-DK" dirty="0" err="1"/>
              <a:t>interacting</a:t>
            </a:r>
            <a:r>
              <a:rPr lang="da-DK" dirty="0"/>
              <a:t> with Julia:</a:t>
            </a:r>
          </a:p>
          <a:p>
            <a:r>
              <a:rPr lang="da-DK" dirty="0"/>
              <a:t>REPL/terminal (</a:t>
            </a:r>
            <a:r>
              <a:rPr lang="da-DK" dirty="0" err="1"/>
              <a:t>much</a:t>
            </a:r>
            <a:r>
              <a:rPr lang="da-DK" dirty="0"/>
              <a:t> </a:t>
            </a:r>
            <a:r>
              <a:rPr lang="da-DK" dirty="0" err="1"/>
              <a:t>nicer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R’s)</a:t>
            </a:r>
          </a:p>
          <a:p>
            <a:r>
              <a:rPr lang="da-DK" dirty="0" err="1"/>
              <a:t>VSCode</a:t>
            </a:r>
            <a:r>
              <a:rPr lang="da-DK" dirty="0"/>
              <a:t> (</a:t>
            </a:r>
            <a:r>
              <a:rPr lang="da-DK" dirty="0" err="1"/>
              <a:t>RStudio-like</a:t>
            </a:r>
            <a:r>
              <a:rPr lang="da-DK" dirty="0"/>
              <a:t> IDE)</a:t>
            </a:r>
          </a:p>
          <a:p>
            <a:r>
              <a:rPr lang="da-DK" dirty="0"/>
              <a:t>Pluto notebooks</a:t>
            </a:r>
          </a:p>
        </p:txBody>
      </p:sp>
    </p:spTree>
    <p:extLst>
      <p:ext uri="{BB962C8B-B14F-4D97-AF65-F5344CB8AC3E}">
        <p14:creationId xmlns:p14="http://schemas.microsoft.com/office/powerpoint/2010/main" val="3313558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60C0-0C40-A545-9BE1-90FD7F52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Install Julia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36E52-61ED-3A4C-B595-F6AA864BC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8686"/>
            <a:ext cx="10515600" cy="4905828"/>
          </a:xfrm>
        </p:spPr>
        <p:txBody>
          <a:bodyPr>
            <a:normAutofit fontScale="92500" lnSpcReduction="10000"/>
          </a:bodyPr>
          <a:lstStyle/>
          <a:p>
            <a:r>
              <a:rPr lang="en-DK" dirty="0"/>
              <a:t>Go to </a:t>
            </a:r>
            <a:r>
              <a:rPr lang="en-GB" dirty="0">
                <a:hlinkClick r:id="rId2"/>
              </a:rPr>
              <a:t>https://julialang.org/downloads/</a:t>
            </a:r>
            <a:r>
              <a:rPr lang="en-GB" dirty="0"/>
              <a:t> and download the “upcoming release” (v 1.7.0-rc1)</a:t>
            </a:r>
          </a:p>
          <a:p>
            <a:r>
              <a:rPr lang="en-GB" dirty="0"/>
              <a:t>Mac:</a:t>
            </a:r>
          </a:p>
          <a:p>
            <a:pPr lvl="1"/>
            <a:r>
              <a:rPr lang="en-GB" dirty="0"/>
              <a:t>Download the “Intel or Rosetta” version</a:t>
            </a:r>
          </a:p>
          <a:p>
            <a:pPr lvl="1"/>
            <a:r>
              <a:rPr lang="en-GB" dirty="0"/>
              <a:t>After install, add to PATH with this code from the [help] link</a:t>
            </a:r>
          </a:p>
          <a:p>
            <a:pPr lvl="2"/>
            <a:r>
              <a:rPr lang="en-GB" dirty="0"/>
              <a:t>rm -f /</a:t>
            </a:r>
            <a:r>
              <a:rPr lang="en-GB" dirty="0" err="1"/>
              <a:t>usr</a:t>
            </a:r>
            <a:r>
              <a:rPr lang="en-GB" dirty="0"/>
              <a:t>/local/bin/</a:t>
            </a:r>
            <a:r>
              <a:rPr lang="en-GB" dirty="0" err="1"/>
              <a:t>julia</a:t>
            </a:r>
            <a:r>
              <a:rPr lang="en-GB" dirty="0"/>
              <a:t> </a:t>
            </a:r>
          </a:p>
          <a:p>
            <a:pPr lvl="2"/>
            <a:r>
              <a:rPr lang="en-GB" dirty="0" err="1"/>
              <a:t>sudo</a:t>
            </a:r>
            <a:r>
              <a:rPr lang="en-GB" dirty="0"/>
              <a:t> ln -s /Applications/Julia-1.7.app/Contents/Resources/</a:t>
            </a:r>
            <a:r>
              <a:rPr lang="en-GB" dirty="0" err="1"/>
              <a:t>julia</a:t>
            </a:r>
            <a:r>
              <a:rPr lang="en-GB" dirty="0"/>
              <a:t>/bin/</a:t>
            </a:r>
            <a:r>
              <a:rPr lang="en-GB" dirty="0" err="1"/>
              <a:t>julia</a:t>
            </a:r>
            <a:r>
              <a:rPr lang="en-GB" dirty="0"/>
              <a:t> /</a:t>
            </a:r>
            <a:r>
              <a:rPr lang="en-GB" dirty="0" err="1"/>
              <a:t>usr</a:t>
            </a:r>
            <a:r>
              <a:rPr lang="en-GB" dirty="0"/>
              <a:t>/local/bin/Julia</a:t>
            </a:r>
          </a:p>
          <a:p>
            <a:r>
              <a:rPr lang="en-GB" dirty="0"/>
              <a:t>Windows:</a:t>
            </a:r>
          </a:p>
          <a:p>
            <a:pPr lvl="1"/>
            <a:r>
              <a:rPr lang="en-GB" dirty="0"/>
              <a:t>After install, follow the notes under [help] here: Adding Julia to PATH on Windows 10</a:t>
            </a:r>
          </a:p>
          <a:p>
            <a:r>
              <a:rPr lang="en-GB" dirty="0"/>
              <a:t>Linux:</a:t>
            </a:r>
          </a:p>
          <a:p>
            <a:pPr lvl="1"/>
            <a:r>
              <a:rPr lang="en-GB" dirty="0"/>
              <a:t>Don’t install from your package manager or snap, but use the generic </a:t>
            </a:r>
            <a:r>
              <a:rPr lang="en-GB" dirty="0" err="1"/>
              <a:t>linux</a:t>
            </a:r>
            <a:r>
              <a:rPr lang="en-GB" dirty="0"/>
              <a:t> binary</a:t>
            </a:r>
          </a:p>
          <a:p>
            <a:pPr lvl="1"/>
            <a:r>
              <a:rPr lang="en-GB" dirty="0" err="1"/>
              <a:t>Symlink</a:t>
            </a:r>
            <a:r>
              <a:rPr lang="en-GB" dirty="0"/>
              <a:t> the binary to somewhere in your path</a:t>
            </a:r>
          </a:p>
          <a:p>
            <a:r>
              <a:rPr lang="en-GB" dirty="0"/>
              <a:t>All: Open a terminal and type “</a:t>
            </a:r>
            <a:r>
              <a:rPr lang="en-GB" dirty="0" err="1"/>
              <a:t>julia</a:t>
            </a:r>
            <a:r>
              <a:rPr lang="en-GB" dirty="0"/>
              <a:t>” and make sure it works</a:t>
            </a:r>
          </a:p>
          <a:p>
            <a:pPr lvl="1"/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119521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DE69-F4AC-D14C-B8F8-C2E9C48BD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Install VSCode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FF420-85AA-B34D-A7B4-0D1A0D807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Install Visual Studio code from this link: </a:t>
            </a:r>
            <a:r>
              <a:rPr lang="en-GB" dirty="0">
                <a:hlinkClick r:id="rId2"/>
              </a:rPr>
              <a:t>https://code.visualstudio.com/download</a:t>
            </a:r>
            <a:r>
              <a:rPr lang="en-GB" dirty="0"/>
              <a:t> </a:t>
            </a:r>
          </a:p>
          <a:p>
            <a:r>
              <a:rPr lang="en-GB" dirty="0"/>
              <a:t>Open it, choose view-&gt;extensions</a:t>
            </a:r>
          </a:p>
          <a:p>
            <a:r>
              <a:rPr lang="en-GB" dirty="0"/>
              <a:t>Search for the “Julia” extension and open it</a:t>
            </a:r>
          </a:p>
          <a:p>
            <a:r>
              <a:rPr lang="en-GB" dirty="0"/>
              <a:t>Restart</a:t>
            </a:r>
          </a:p>
          <a:p>
            <a:r>
              <a:rPr lang="en-GB" dirty="0"/>
              <a:t>After opening, press ctrl (/</a:t>
            </a:r>
            <a:r>
              <a:rPr lang="en-GB" dirty="0" err="1"/>
              <a:t>cmd</a:t>
            </a:r>
            <a:r>
              <a:rPr lang="en-GB" dirty="0"/>
              <a:t>) + shift + p and type “Julia: Start REPL”</a:t>
            </a:r>
          </a:p>
          <a:p>
            <a:r>
              <a:rPr lang="en-GB" dirty="0"/>
              <a:t>You’re flying</a:t>
            </a:r>
          </a:p>
          <a:p>
            <a:r>
              <a:rPr lang="en-GB" dirty="0"/>
              <a:t>Then install git </a:t>
            </a:r>
            <a:r>
              <a:rPr lang="en-GB" dirty="0">
                <a:hlinkClick r:id="rId3"/>
              </a:rPr>
              <a:t>https://git-scm.com/downloads</a:t>
            </a:r>
            <a:r>
              <a:rPr lang="en-GB" dirty="0"/>
              <a:t> 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740714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CA4-40D4-C040-9612-3CFBD3153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Install Pluto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8B64B-EE7F-9B40-AF4E-99B828D79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Open the package manager</a:t>
            </a:r>
          </a:p>
          <a:p>
            <a:r>
              <a:rPr lang="en-DK" dirty="0"/>
              <a:t>]add Pluto</a:t>
            </a:r>
          </a:p>
          <a:p>
            <a:r>
              <a:rPr lang="en-GB" dirty="0"/>
              <a:t>u</a:t>
            </a:r>
            <a:r>
              <a:rPr lang="en-DK" dirty="0"/>
              <a:t>sing Pluto</a:t>
            </a:r>
          </a:p>
          <a:p>
            <a:r>
              <a:rPr lang="en-GB" dirty="0" err="1"/>
              <a:t>Pluto.run</a:t>
            </a:r>
            <a:r>
              <a:rPr lang="en-GB" dirty="0"/>
              <a:t>(</a:t>
            </a:r>
            <a:r>
              <a:rPr lang="en-GB" dirty="0" err="1"/>
              <a:t>run_notebook_on_load</a:t>
            </a:r>
            <a:r>
              <a:rPr lang="en-GB" dirty="0"/>
              <a:t>=false)</a:t>
            </a:r>
          </a:p>
          <a:p>
            <a:r>
              <a:rPr lang="en-DK" dirty="0"/>
              <a:t>Go to your webbrowser and open a “new notebook”</a:t>
            </a:r>
          </a:p>
          <a:p>
            <a:r>
              <a:rPr lang="en-DK" dirty="0"/>
              <a:t>Save it somewhere relevant</a:t>
            </a:r>
          </a:p>
        </p:txBody>
      </p:sp>
    </p:spTree>
    <p:extLst>
      <p:ext uri="{BB962C8B-B14F-4D97-AF65-F5344CB8AC3E}">
        <p14:creationId xmlns:p14="http://schemas.microsoft.com/office/powerpoint/2010/main" val="4107505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611D7-5E86-E046-9C90-CB0D957E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Shell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23433-1264-A54A-A8D2-20174AEFC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Julia has a number of “shell modes”, accessed by pressing a button</a:t>
            </a:r>
          </a:p>
          <a:p>
            <a:r>
              <a:rPr lang="en-DK" dirty="0"/>
              <a:t>Most used are</a:t>
            </a:r>
          </a:p>
          <a:p>
            <a:pPr lvl="1"/>
            <a:r>
              <a:rPr lang="en-DK" dirty="0"/>
              <a:t>“command” - for giving commands directly to the terminal – use with</a:t>
            </a:r>
            <a:r>
              <a:rPr lang="en-DK" b="1" dirty="0"/>
              <a:t> ;</a:t>
            </a:r>
          </a:p>
          <a:p>
            <a:pPr lvl="1"/>
            <a:r>
              <a:rPr lang="en-DK" dirty="0"/>
              <a:t>“Pkg” – for adding and managing installed packages – use with </a:t>
            </a:r>
            <a:r>
              <a:rPr lang="en-DK" b="1" dirty="0"/>
              <a:t>]</a:t>
            </a:r>
          </a:p>
          <a:p>
            <a:pPr lvl="1"/>
            <a:r>
              <a:rPr lang="en-DK" dirty="0"/>
              <a:t>“help” – for searching the documentation of functions – use with </a:t>
            </a:r>
            <a:r>
              <a:rPr lang="en-DK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39149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BDAA1-A30E-4144-9B79-B8D7E9BEE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Exercise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1FD7AC4-AA77-6E4B-8342-4943F4F6D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Talk </a:t>
            </a:r>
            <a:r>
              <a:rPr lang="da-DK" dirty="0" err="1"/>
              <a:t>together</a:t>
            </a:r>
            <a:r>
              <a:rPr lang="da-DK" dirty="0"/>
              <a:t> for a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minutes</a:t>
            </a:r>
            <a:r>
              <a:rPr lang="da-DK" dirty="0"/>
              <a:t>, and </a:t>
            </a:r>
            <a:r>
              <a:rPr lang="da-DK" dirty="0" err="1"/>
              <a:t>identify</a:t>
            </a:r>
            <a:r>
              <a:rPr lang="da-DK" dirty="0"/>
              <a:t> the 3 </a:t>
            </a:r>
            <a:r>
              <a:rPr lang="da-DK" dirty="0" err="1"/>
              <a:t>functions</a:t>
            </a:r>
            <a:r>
              <a:rPr lang="da-DK" dirty="0"/>
              <a:t> from R </a:t>
            </a:r>
            <a:r>
              <a:rPr lang="da-DK" dirty="0" err="1"/>
              <a:t>you’d</a:t>
            </a:r>
            <a:r>
              <a:rPr lang="da-DK" dirty="0"/>
              <a:t> most </a:t>
            </a:r>
            <a:r>
              <a:rPr lang="da-DK" dirty="0" err="1"/>
              <a:t>like</a:t>
            </a:r>
            <a:r>
              <a:rPr lang="da-DK" dirty="0"/>
              <a:t> to know </a:t>
            </a:r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dirty="0" err="1"/>
              <a:t>called</a:t>
            </a:r>
            <a:r>
              <a:rPr lang="da-DK" dirty="0"/>
              <a:t> in Julia</a:t>
            </a:r>
          </a:p>
          <a:p>
            <a:r>
              <a:rPr lang="da-DK" dirty="0" err="1"/>
              <a:t>Preferably</a:t>
            </a:r>
            <a:r>
              <a:rPr lang="da-DK" dirty="0"/>
              <a:t> </a:t>
            </a:r>
            <a:r>
              <a:rPr lang="da-DK" dirty="0" err="1"/>
              <a:t>reasonably</a:t>
            </a:r>
            <a:r>
              <a:rPr lang="da-DK" dirty="0"/>
              <a:t> basic </a:t>
            </a:r>
            <a:r>
              <a:rPr lang="da-DK" dirty="0" err="1"/>
              <a:t>functions</a:t>
            </a:r>
            <a:r>
              <a:rPr lang="da-DK" dirty="0"/>
              <a:t> for </a:t>
            </a:r>
            <a:r>
              <a:rPr lang="da-DK"/>
              <a:t>programming </a:t>
            </a:r>
            <a:r>
              <a:rPr lang="da-DK" dirty="0"/>
              <a:t>– not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function</a:t>
            </a:r>
            <a:r>
              <a:rPr lang="da-DK" dirty="0"/>
              <a:t> to </a:t>
            </a:r>
            <a:r>
              <a:rPr lang="da-DK" dirty="0" err="1"/>
              <a:t>launch</a:t>
            </a:r>
            <a:r>
              <a:rPr lang="da-DK" dirty="0"/>
              <a:t> a </a:t>
            </a:r>
            <a:r>
              <a:rPr lang="da-DK" dirty="0" err="1"/>
              <a:t>machine</a:t>
            </a:r>
            <a:r>
              <a:rPr lang="da-DK" dirty="0"/>
              <a:t> </a:t>
            </a:r>
            <a:r>
              <a:rPr lang="da-DK" dirty="0" err="1"/>
              <a:t>learning</a:t>
            </a:r>
            <a:r>
              <a:rPr lang="da-DK" dirty="0"/>
              <a:t> </a:t>
            </a:r>
            <a:r>
              <a:rPr lang="da-DK" dirty="0" err="1"/>
              <a:t>framework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Answer</a:t>
            </a:r>
            <a:r>
              <a:rPr lang="da-DK" dirty="0"/>
              <a:t> on </a:t>
            </a:r>
            <a:r>
              <a:rPr lang="da-DK" dirty="0" err="1"/>
              <a:t>Socrative</a:t>
            </a:r>
            <a:r>
              <a:rPr lang="da-DK" dirty="0"/>
              <a:t> – </a:t>
            </a:r>
            <a:r>
              <a:rPr lang="da-DK" dirty="0" err="1"/>
              <a:t>room</a:t>
            </a:r>
            <a:r>
              <a:rPr lang="da-DK" dirty="0"/>
              <a:t> MACROECOLOGY</a:t>
            </a:r>
          </a:p>
        </p:txBody>
      </p:sp>
    </p:spTree>
    <p:extLst>
      <p:ext uri="{BB962C8B-B14F-4D97-AF65-F5344CB8AC3E}">
        <p14:creationId xmlns:p14="http://schemas.microsoft.com/office/powerpoint/2010/main" val="670613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EF7DE-9E1B-A74B-865D-70A1D5EE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Who am I?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1A539B2-3F45-8848-BBA1-B506C418B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Michael Krabbe Borregaard</a:t>
            </a:r>
          </a:p>
          <a:p>
            <a:r>
              <a:rPr lang="da-DK" dirty="0" err="1"/>
              <a:t>Associate</a:t>
            </a:r>
            <a:r>
              <a:rPr lang="da-DK" dirty="0"/>
              <a:t> Professor at Center for </a:t>
            </a:r>
            <a:r>
              <a:rPr lang="da-DK" dirty="0" err="1"/>
              <a:t>Macroecology</a:t>
            </a:r>
            <a:r>
              <a:rPr lang="da-DK" dirty="0"/>
              <a:t>, Evolution and </a:t>
            </a:r>
            <a:r>
              <a:rPr lang="da-DK" dirty="0" err="1"/>
              <a:t>Climate</a:t>
            </a:r>
            <a:r>
              <a:rPr lang="da-DK" dirty="0"/>
              <a:t> at </a:t>
            </a:r>
            <a:r>
              <a:rPr lang="da-DK" dirty="0" err="1"/>
              <a:t>University</a:t>
            </a:r>
            <a:r>
              <a:rPr lang="da-DK" dirty="0"/>
              <a:t> of Copenhagen</a:t>
            </a:r>
          </a:p>
          <a:p>
            <a:r>
              <a:rPr lang="da-DK" dirty="0" err="1"/>
              <a:t>Working</a:t>
            </a:r>
            <a:r>
              <a:rPr lang="da-DK" dirty="0"/>
              <a:t> on Island </a:t>
            </a:r>
            <a:r>
              <a:rPr lang="da-DK" dirty="0" err="1"/>
              <a:t>Biogeography</a:t>
            </a:r>
            <a:r>
              <a:rPr lang="da-DK" dirty="0"/>
              <a:t> and </a:t>
            </a:r>
            <a:r>
              <a:rPr lang="da-DK" dirty="0" err="1"/>
              <a:t>Macroevolutionary</a:t>
            </a:r>
            <a:r>
              <a:rPr lang="da-DK" dirty="0"/>
              <a:t> patterns</a:t>
            </a:r>
          </a:p>
          <a:p>
            <a:r>
              <a:rPr lang="da-DK" dirty="0" err="1"/>
              <a:t>Used</a:t>
            </a:r>
            <a:r>
              <a:rPr lang="da-DK" dirty="0"/>
              <a:t> Julia </a:t>
            </a:r>
            <a:r>
              <a:rPr lang="da-DK" dirty="0" err="1"/>
              <a:t>since</a:t>
            </a:r>
            <a:r>
              <a:rPr lang="da-DK" dirty="0"/>
              <a:t> 2015, developer of </a:t>
            </a:r>
            <a:r>
              <a:rPr lang="da-DK" dirty="0" err="1"/>
              <a:t>several</a:t>
            </a:r>
            <a:r>
              <a:rPr lang="da-DK" dirty="0"/>
              <a:t> Julia </a:t>
            </a:r>
            <a:r>
              <a:rPr lang="da-DK" dirty="0" err="1"/>
              <a:t>packages</a:t>
            </a:r>
            <a:r>
              <a:rPr lang="da-DK" dirty="0"/>
              <a:t> and </a:t>
            </a:r>
            <a:r>
              <a:rPr lang="da-DK" dirty="0" err="1"/>
              <a:t>owner</a:t>
            </a:r>
            <a:r>
              <a:rPr lang="da-DK" dirty="0"/>
              <a:t> of </a:t>
            </a:r>
            <a:r>
              <a:rPr lang="da-DK" dirty="0" err="1"/>
              <a:t>two</a:t>
            </a:r>
            <a:r>
              <a:rPr lang="da-DK" dirty="0"/>
              <a:t> Julia </a:t>
            </a:r>
            <a:r>
              <a:rPr lang="da-DK" dirty="0" err="1"/>
              <a:t>github</a:t>
            </a:r>
            <a:r>
              <a:rPr lang="da-DK" dirty="0"/>
              <a:t> </a:t>
            </a:r>
            <a:r>
              <a:rPr lang="da-DK" dirty="0" err="1"/>
              <a:t>organizations</a:t>
            </a:r>
            <a:endParaRPr lang="da-DK" dirty="0"/>
          </a:p>
          <a:p>
            <a:r>
              <a:rPr lang="da-DK" dirty="0"/>
              <a:t>Software Notes editor at </a:t>
            </a:r>
            <a:r>
              <a:rPr lang="da-DK" dirty="0" err="1"/>
              <a:t>Ecography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14486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90F4F-A07A-F14D-ADD1-124392D2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Basic types (</a:t>
            </a:r>
            <a:r>
              <a:rPr lang="da-DK" dirty="0" err="1"/>
              <a:t>how</a:t>
            </a:r>
            <a:r>
              <a:rPr lang="da-DK" dirty="0"/>
              <a:t> do computers </a:t>
            </a:r>
            <a:r>
              <a:rPr lang="da-DK" dirty="0" err="1"/>
              <a:t>work</a:t>
            </a:r>
            <a:r>
              <a:rPr lang="da-DK" dirty="0"/>
              <a:t> part 2)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0F8C1C5-FC8F-AE47-8AAB-FC0AEE84F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How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things</a:t>
            </a:r>
            <a:r>
              <a:rPr lang="da-DK" dirty="0"/>
              <a:t> </a:t>
            </a:r>
            <a:r>
              <a:rPr lang="da-DK" dirty="0" err="1"/>
              <a:t>stored</a:t>
            </a:r>
            <a:r>
              <a:rPr lang="da-DK" dirty="0"/>
              <a:t> in a </a:t>
            </a:r>
            <a:r>
              <a:rPr lang="da-DK" dirty="0" err="1"/>
              <a:t>computer’s</a:t>
            </a:r>
            <a:r>
              <a:rPr lang="da-DK" dirty="0"/>
              <a:t> </a:t>
            </a:r>
            <a:r>
              <a:rPr lang="da-DK" dirty="0" err="1"/>
              <a:t>memory</a:t>
            </a:r>
            <a:r>
              <a:rPr lang="da-DK" dirty="0"/>
              <a:t>?</a:t>
            </a:r>
          </a:p>
          <a:p>
            <a:r>
              <a:rPr lang="da-DK" dirty="0" err="1"/>
              <a:t>Integers</a:t>
            </a:r>
            <a:endParaRPr lang="da-DK" dirty="0"/>
          </a:p>
          <a:p>
            <a:r>
              <a:rPr lang="da-DK" dirty="0" err="1"/>
              <a:t>Floating</a:t>
            </a:r>
            <a:r>
              <a:rPr lang="da-DK" dirty="0"/>
              <a:t> point </a:t>
            </a:r>
            <a:r>
              <a:rPr lang="da-DK" dirty="0" err="1"/>
              <a:t>numbers</a:t>
            </a:r>
            <a:r>
              <a:rPr lang="da-DK" dirty="0"/>
              <a:t> </a:t>
            </a:r>
            <a:r>
              <a:rPr lang="da-DK" dirty="0" err="1"/>
              <a:t>stored</a:t>
            </a:r>
            <a:r>
              <a:rPr lang="da-DK" dirty="0"/>
              <a:t> </a:t>
            </a:r>
            <a:r>
              <a:rPr lang="da-DK" dirty="0" err="1"/>
              <a:t>very</a:t>
            </a:r>
            <a:r>
              <a:rPr lang="da-DK" dirty="0"/>
              <a:t> </a:t>
            </a:r>
            <a:r>
              <a:rPr lang="da-DK" dirty="0" err="1"/>
              <a:t>differently</a:t>
            </a:r>
            <a:endParaRPr lang="da-DK" dirty="0"/>
          </a:p>
          <a:p>
            <a:r>
              <a:rPr lang="da-DK" dirty="0"/>
              <a:t>Arrays of </a:t>
            </a:r>
            <a:r>
              <a:rPr lang="da-DK" dirty="0" err="1"/>
              <a:t>integers</a:t>
            </a:r>
            <a:endParaRPr lang="da-DK" dirty="0"/>
          </a:p>
          <a:p>
            <a:r>
              <a:rPr lang="da-DK" dirty="0"/>
              <a:t>Arrays of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things</a:t>
            </a:r>
            <a:r>
              <a:rPr lang="da-DK" dirty="0"/>
              <a:t>, </a:t>
            </a:r>
            <a:r>
              <a:rPr lang="da-DK" dirty="0" err="1"/>
              <a:t>like</a:t>
            </a:r>
            <a:r>
              <a:rPr lang="da-DK" dirty="0"/>
              <a:t> </a:t>
            </a:r>
            <a:r>
              <a:rPr lang="da-DK" dirty="0" err="1"/>
              <a:t>strings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45755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767C8-D450-0F49-93E3-4E1AB1B3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Julia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E9C17-C6D0-9C43-9CD1-3701B1B4D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The most commonly used containers in julia are</a:t>
            </a:r>
          </a:p>
          <a:p>
            <a:r>
              <a:rPr lang="en-DK" b="1" dirty="0"/>
              <a:t>Arrays</a:t>
            </a:r>
            <a:r>
              <a:rPr lang="en-DK" dirty="0"/>
              <a:t> (vectors, matrices, higher dimensions)</a:t>
            </a:r>
          </a:p>
          <a:p>
            <a:r>
              <a:rPr lang="en-DK" b="1" dirty="0"/>
              <a:t>Dict</a:t>
            </a:r>
            <a:r>
              <a:rPr lang="en-DK" dirty="0"/>
              <a:t>ionarys (maps from a name (or any type of object) to an object)</a:t>
            </a:r>
          </a:p>
          <a:p>
            <a:r>
              <a:rPr lang="en-DK" b="1" dirty="0"/>
              <a:t>Tuples</a:t>
            </a:r>
            <a:r>
              <a:rPr lang="en-DK" dirty="0"/>
              <a:t> (small vector-like things that cannot change – can have names)</a:t>
            </a:r>
          </a:p>
        </p:txBody>
      </p:sp>
    </p:spTree>
    <p:extLst>
      <p:ext uri="{BB962C8B-B14F-4D97-AF65-F5344CB8AC3E}">
        <p14:creationId xmlns:p14="http://schemas.microsoft.com/office/powerpoint/2010/main" val="2816138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85CA4-3D81-DF4C-91F0-AA117ABF2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dot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B8067-F892-744F-AD17-88BCF8F7D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In Julia you cannot just use vectors as if they were single numbers</a:t>
            </a:r>
          </a:p>
          <a:p>
            <a:r>
              <a:rPr lang="en-DK" dirty="0"/>
              <a:t>Instead there are lots of ways to work with containers</a:t>
            </a:r>
          </a:p>
          <a:p>
            <a:pPr lvl="1"/>
            <a:r>
              <a:rPr lang="en-GB" dirty="0"/>
              <a:t>the awesome dot syntax</a:t>
            </a:r>
          </a:p>
          <a:p>
            <a:pPr lvl="1"/>
            <a:r>
              <a:rPr lang="en-GB" dirty="0"/>
              <a:t>map</a:t>
            </a:r>
            <a:endParaRPr lang="en-DK" dirty="0"/>
          </a:p>
          <a:p>
            <a:pPr lvl="1"/>
            <a:r>
              <a:rPr lang="en-DK" dirty="0"/>
              <a:t>list comprehensions</a:t>
            </a:r>
          </a:p>
          <a:p>
            <a:pPr lvl="1"/>
            <a:r>
              <a:rPr lang="en-DK" dirty="0"/>
              <a:t>generators</a:t>
            </a:r>
          </a:p>
          <a:p>
            <a:pPr lvl="1"/>
            <a:r>
              <a:rPr lang="en-DK" dirty="0"/>
              <a:t>for loops and other loops</a:t>
            </a:r>
          </a:p>
          <a:p>
            <a:pPr lvl="1"/>
            <a:r>
              <a:rPr lang="en-DK" dirty="0"/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1406997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17DBE-40AF-CA40-B83C-B82386558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Being lazy</a:t>
            </a:r>
            <a:r>
              <a:rPr lang="da-DK" dirty="0"/>
              <a:t> -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a computer </a:t>
            </a:r>
            <a:r>
              <a:rPr lang="da-DK" dirty="0" err="1"/>
              <a:t>spend</a:t>
            </a:r>
            <a:r>
              <a:rPr lang="da-DK" dirty="0"/>
              <a:t> time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D3BBD-AA5C-0841-9C51-8A1D8FAA3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48847"/>
            <a:ext cx="4752703" cy="4428116"/>
          </a:xfrm>
        </p:spPr>
        <p:txBody>
          <a:bodyPr/>
          <a:lstStyle/>
          <a:p>
            <a:r>
              <a:rPr lang="da-DK" dirty="0"/>
              <a:t>Memory is </a:t>
            </a:r>
            <a:r>
              <a:rPr lang="da-DK" dirty="0" err="1"/>
              <a:t>much</a:t>
            </a:r>
            <a:r>
              <a:rPr lang="da-DK" dirty="0"/>
              <a:t> </a:t>
            </a:r>
            <a:r>
              <a:rPr lang="da-DK" dirty="0" err="1"/>
              <a:t>slower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computation</a:t>
            </a:r>
            <a:endParaRPr lang="da-DK" dirty="0"/>
          </a:p>
          <a:p>
            <a:r>
              <a:rPr lang="da-DK" dirty="0" err="1"/>
              <a:t>Especially</a:t>
            </a:r>
            <a:r>
              <a:rPr lang="da-DK" dirty="0"/>
              <a:t> for </a:t>
            </a:r>
            <a:r>
              <a:rPr lang="da-DK" dirty="0" err="1"/>
              <a:t>things</a:t>
            </a:r>
            <a:r>
              <a:rPr lang="da-DK" dirty="0"/>
              <a:t> </a:t>
            </a:r>
            <a:r>
              <a:rPr lang="da-DK" dirty="0" err="1"/>
              <a:t>allocated</a:t>
            </a:r>
            <a:r>
              <a:rPr lang="da-DK" dirty="0"/>
              <a:t> on the ”</a:t>
            </a:r>
            <a:r>
              <a:rPr lang="da-DK" dirty="0" err="1"/>
              <a:t>heap</a:t>
            </a:r>
            <a:r>
              <a:rPr lang="da-DK" dirty="0"/>
              <a:t>” </a:t>
            </a:r>
            <a:r>
              <a:rPr lang="da-DK" dirty="0" err="1"/>
              <a:t>rather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on the ”</a:t>
            </a:r>
            <a:r>
              <a:rPr lang="da-DK" dirty="0" err="1"/>
              <a:t>stack</a:t>
            </a:r>
            <a:r>
              <a:rPr lang="da-DK" dirty="0"/>
              <a:t>”</a:t>
            </a:r>
          </a:p>
          <a:p>
            <a:r>
              <a:rPr lang="da-DK" dirty="0" err="1"/>
              <a:t>Many</a:t>
            </a:r>
            <a:r>
              <a:rPr lang="da-DK" dirty="0"/>
              <a:t> </a:t>
            </a:r>
            <a:r>
              <a:rPr lang="da-DK" dirty="0" err="1"/>
              <a:t>strategies</a:t>
            </a:r>
            <a:r>
              <a:rPr lang="da-DK" dirty="0"/>
              <a:t> in </a:t>
            </a:r>
            <a:r>
              <a:rPr lang="da-DK" dirty="0" err="1"/>
              <a:t>julia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designed</a:t>
            </a:r>
            <a:r>
              <a:rPr lang="da-DK" dirty="0"/>
              <a:t> to </a:t>
            </a:r>
            <a:r>
              <a:rPr lang="da-DK" dirty="0" err="1"/>
              <a:t>reduce</a:t>
            </a:r>
            <a:r>
              <a:rPr lang="da-DK" dirty="0"/>
              <a:t> </a:t>
            </a:r>
            <a:r>
              <a:rPr lang="da-DK" dirty="0" err="1"/>
              <a:t>memory</a:t>
            </a:r>
            <a:r>
              <a:rPr lang="da-DK" dirty="0"/>
              <a:t> </a:t>
            </a:r>
            <a:r>
              <a:rPr lang="da-DK" dirty="0" err="1"/>
              <a:t>access</a:t>
            </a:r>
            <a:endParaRPr lang="en-DK" dirty="0"/>
          </a:p>
        </p:txBody>
      </p:sp>
      <p:pic>
        <p:nvPicPr>
          <p:cNvPr id="4" name="Picture 2" descr="Chapter 1. Physical and Virtual Memory">
            <a:extLst>
              <a:ext uri="{FF2B5EF4-FFF2-40B4-BE49-F238E27FC236}">
                <a16:creationId xmlns:a16="http://schemas.microsoft.com/office/drawing/2014/main" id="{B14056B8-805C-5344-9428-1A07F8FC3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48847"/>
            <a:ext cx="6096000" cy="442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514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524E8-B251-9649-8E56-83B7D9251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Defining new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DD53B-200C-F745-8E60-3BAF06D8F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several ways to define functions - let's look at the </a:t>
            </a:r>
          </a:p>
          <a:p>
            <a:pPr lvl="1"/>
            <a:r>
              <a:rPr lang="en-GB" dirty="0"/>
              <a:t>long-form, </a:t>
            </a:r>
          </a:p>
          <a:p>
            <a:pPr lvl="1"/>
            <a:r>
              <a:rPr lang="en-GB" dirty="0"/>
              <a:t>short form</a:t>
            </a:r>
          </a:p>
          <a:p>
            <a:pPr lvl="1"/>
            <a:r>
              <a:rPr lang="en-GB" dirty="0"/>
              <a:t>anonymous functions (-&gt; form and do form)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686246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D1A7-6743-544B-B453-0D2B4468E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DK" dirty="0"/>
              <a:t>sing anonymous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65A39-1DDA-A74B-AB61-511030E51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Many functions in Julia accept anonymous functions – this includes things like</a:t>
            </a:r>
          </a:p>
          <a:p>
            <a:pPr lvl="1"/>
            <a:r>
              <a:rPr lang="en-DK" dirty="0"/>
              <a:t>count</a:t>
            </a:r>
          </a:p>
          <a:p>
            <a:pPr lvl="1"/>
            <a:r>
              <a:rPr lang="en-DK" dirty="0"/>
              <a:t>findall, findfirst, findlast</a:t>
            </a:r>
          </a:p>
          <a:p>
            <a:pPr lvl="1"/>
            <a:r>
              <a:rPr lang="en-DK" dirty="0"/>
              <a:t>sum, prod</a:t>
            </a:r>
          </a:p>
          <a:p>
            <a:pPr lvl="1"/>
            <a:r>
              <a:rPr lang="en-DK" dirty="0"/>
              <a:t>filter, filter!</a:t>
            </a:r>
          </a:p>
        </p:txBody>
      </p:sp>
    </p:spTree>
    <p:extLst>
      <p:ext uri="{BB962C8B-B14F-4D97-AF65-F5344CB8AC3E}">
        <p14:creationId xmlns:p14="http://schemas.microsoft.com/office/powerpoint/2010/main" val="3028223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ED4A0-6289-2846-8F0D-807A7D49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Bang (!)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B6FB1-D6AB-9D4B-A13A-E45A41CF0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Functions in Julia can sometimes modify their input arguments.</a:t>
            </a:r>
          </a:p>
          <a:p>
            <a:r>
              <a:rPr lang="en-DK" dirty="0"/>
              <a:t>These functions are always clearly marked with a `!`</a:t>
            </a:r>
          </a:p>
        </p:txBody>
      </p:sp>
    </p:spTree>
    <p:extLst>
      <p:ext uri="{BB962C8B-B14F-4D97-AF65-F5344CB8AC3E}">
        <p14:creationId xmlns:p14="http://schemas.microsoft.com/office/powerpoint/2010/main" val="701561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3DA1E-6E65-494C-AD07-4FC9C605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Splatting and slurping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0CBBE-1502-B24F-80C9-9C003A799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825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7C3C-A7B9-2340-A8F3-38CA7BC0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User-defined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5DFEA-951A-1D48-BD39-948FD294F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most important component of Julia is how easy it is for users to create new types, that are just as powerful as the inbuilt ones</a:t>
            </a:r>
          </a:p>
          <a:p>
            <a:endParaRPr lang="en-GB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791031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FD7EB-1D9D-3347-89D4-3E0A4E76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Multiple dispatch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E48F8-4DD6-5E41-A794-FC6907527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At home: see this video from one of the creators of the language</a:t>
            </a:r>
          </a:p>
          <a:p>
            <a:endParaRPr lang="en-DK" dirty="0"/>
          </a:p>
          <a:p>
            <a:r>
              <a:rPr lang="en-GB" dirty="0">
                <a:hlinkClick r:id="rId2"/>
              </a:rPr>
              <a:t>https://www.youtube.com/watch?v=kc9HwsxE1OY</a:t>
            </a:r>
            <a:endParaRPr lang="en-GB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039613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Who am I?"/>
          <p:cNvSpPr txBox="1">
            <a:spLocks noGrp="1"/>
          </p:cNvSpPr>
          <p:nvPr>
            <p:ph type="title"/>
          </p:nvPr>
        </p:nvSpPr>
        <p:spPr>
          <a:xfrm>
            <a:off x="603250" y="57150"/>
            <a:ext cx="10985500" cy="716582"/>
          </a:xfrm>
          <a:prstGeom prst="rect">
            <a:avLst/>
          </a:prstGeom>
        </p:spPr>
        <p:txBody>
          <a:bodyPr/>
          <a:lstStyle/>
          <a:p>
            <a:r>
              <a:t>Who am I?</a:t>
            </a:r>
          </a:p>
        </p:txBody>
      </p:sp>
      <p:sp>
        <p:nvSpPr>
          <p:cNvPr id="152" name="B.sc. in biology (right here!), master's in &quot;Omics&quot;…"/>
          <p:cNvSpPr txBox="1">
            <a:spLocks noGrp="1"/>
          </p:cNvSpPr>
          <p:nvPr>
            <p:ph type="body" idx="1"/>
          </p:nvPr>
        </p:nvSpPr>
        <p:spPr>
          <a:xfrm>
            <a:off x="319803" y="907024"/>
            <a:ext cx="9844924" cy="5714410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62128" indent="-262128" defTabSz="1048486">
              <a:spcBef>
                <a:spcPts val="1900"/>
              </a:spcBef>
              <a:defRPr sz="4128"/>
            </a:pPr>
            <a:r>
              <a:rPr dirty="0" err="1"/>
              <a:t>B.sc.</a:t>
            </a:r>
            <a:r>
              <a:rPr dirty="0"/>
              <a:t> in biology (right here!), master's in "Omics"</a:t>
            </a:r>
          </a:p>
          <a:p>
            <a:pPr marL="524256" lvl="1" indent="-262128" defTabSz="1048486">
              <a:spcBef>
                <a:spcPts val="1900"/>
              </a:spcBef>
              <a:defRPr sz="4128"/>
            </a:pPr>
            <a:r>
              <a:rPr dirty="0"/>
              <a:t>Lab work, genetic engineering / protein design in bacteria</a:t>
            </a:r>
          </a:p>
          <a:p>
            <a:pPr marL="262128" indent="-262128" defTabSz="1048486">
              <a:spcBef>
                <a:spcPts val="1900"/>
              </a:spcBef>
              <a:defRPr sz="4128"/>
            </a:pPr>
            <a:r>
              <a:rPr dirty="0"/>
              <a:t>PhD in bioinformatics</a:t>
            </a:r>
          </a:p>
          <a:p>
            <a:pPr marL="524256" lvl="1" indent="-262128" defTabSz="1048486">
              <a:spcBef>
                <a:spcPts val="1900"/>
              </a:spcBef>
              <a:defRPr sz="4128"/>
            </a:pPr>
            <a:r>
              <a:rPr dirty="0"/>
              <a:t>Developing tools (programs) for metagenomics, </a:t>
            </a:r>
            <a:r>
              <a:rPr dirty="0" err="1">
                <a:latin typeface="Menlo Regular"/>
                <a:ea typeface="Menlo Regular"/>
                <a:cs typeface="Menlo Regular"/>
                <a:sym typeface="Menlo Regular"/>
              </a:rPr>
              <a:t>Vamb</a:t>
            </a:r>
            <a:endParaRPr dirty="0">
              <a:latin typeface="Menlo Regular"/>
              <a:ea typeface="Menlo Regular"/>
              <a:cs typeface="Menlo Regular"/>
              <a:sym typeface="Menlo Regular"/>
            </a:endParaRPr>
          </a:p>
          <a:p>
            <a:pPr marL="262128" indent="-262128" defTabSz="1048486">
              <a:spcBef>
                <a:spcPts val="1900"/>
              </a:spcBef>
              <a:defRPr sz="4128"/>
            </a:pPr>
            <a:r>
              <a:rPr dirty="0"/>
              <a:t>Last 1.5 years: Post doc in DK's national influenza lab</a:t>
            </a:r>
          </a:p>
          <a:p>
            <a:pPr marL="524256" lvl="1" indent="-262128" defTabSz="1048486">
              <a:spcBef>
                <a:spcPts val="1900"/>
              </a:spcBef>
              <a:defRPr sz="4128"/>
            </a:pPr>
            <a:r>
              <a:rPr dirty="0"/>
              <a:t>Why are some influenzas more deadly and capable of infecting humans?</a:t>
            </a:r>
          </a:p>
          <a:p>
            <a:pPr marL="524256" lvl="1" indent="-262128" defTabSz="1048486">
              <a:spcBef>
                <a:spcPts val="1900"/>
              </a:spcBef>
              <a:defRPr sz="4128"/>
            </a:pPr>
            <a:r>
              <a:rPr dirty="0"/>
              <a:t>Research software engineer</a:t>
            </a:r>
          </a:p>
          <a:p>
            <a:pPr marL="262128" indent="-262128" defTabSz="1048486">
              <a:spcBef>
                <a:spcPts val="1900"/>
              </a:spcBef>
              <a:defRPr sz="4128"/>
            </a:pPr>
            <a:r>
              <a:rPr dirty="0"/>
              <a:t>Specialty: DNA bioinformatics / microbial genomics / molecular evolution</a:t>
            </a:r>
          </a:p>
          <a:p>
            <a:pPr marL="262128" indent="-262128" defTabSz="1048486">
              <a:spcBef>
                <a:spcPts val="1900"/>
              </a:spcBef>
              <a:defRPr sz="4128"/>
            </a:pPr>
            <a:r>
              <a:rPr dirty="0"/>
              <a:t>Been using Julia for ~4 years</a:t>
            </a:r>
          </a:p>
          <a:p>
            <a:pPr marL="524256" lvl="1" indent="-262128" defTabSz="1048486">
              <a:spcBef>
                <a:spcPts val="1900"/>
              </a:spcBef>
              <a:defRPr sz="4128"/>
            </a:pPr>
            <a:r>
              <a:rPr dirty="0"/>
              <a:t>Maintain </a:t>
            </a:r>
            <a:r>
              <a:rPr dirty="0" err="1"/>
              <a:t>BioJulia's</a:t>
            </a:r>
            <a:r>
              <a:rPr dirty="0"/>
              <a:t>: </a:t>
            </a:r>
            <a:r>
              <a:rPr dirty="0" err="1"/>
              <a:t>BioSymbols.jl</a:t>
            </a:r>
            <a:r>
              <a:rPr dirty="0"/>
              <a:t>, </a:t>
            </a:r>
            <a:r>
              <a:rPr dirty="0" err="1"/>
              <a:t>BioSequences.jl</a:t>
            </a:r>
            <a:r>
              <a:rPr dirty="0"/>
              <a:t>, </a:t>
            </a:r>
            <a:r>
              <a:rPr dirty="0" err="1"/>
              <a:t>FASTX.jl</a:t>
            </a:r>
            <a:r>
              <a:rPr dirty="0"/>
              <a:t>, </a:t>
            </a:r>
            <a:r>
              <a:rPr dirty="0" err="1"/>
              <a:t>Automa.jl</a:t>
            </a:r>
            <a:endParaRPr dirty="0"/>
          </a:p>
          <a:p>
            <a:pPr marL="524256" lvl="1" indent="-262128" defTabSz="1048486">
              <a:spcBef>
                <a:spcPts val="1900"/>
              </a:spcBef>
              <a:defRPr sz="4128"/>
            </a:pPr>
            <a:r>
              <a:rPr dirty="0"/>
              <a:t>+ ~5 of my own Julia packages + my work code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859" y="190442"/>
            <a:ext cx="2364808" cy="2168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3"/>
          <a:srcRect l="22143" t="13216" r="17735" b="36548"/>
          <a:stretch>
            <a:fillRect/>
          </a:stretch>
        </p:blipFill>
        <p:spPr>
          <a:xfrm>
            <a:off x="9782294" y="2450292"/>
            <a:ext cx="2089904" cy="2354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4214" y="4984536"/>
            <a:ext cx="2089944" cy="1628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build="p" animBg="1" advAuto="0"/>
      <p:bldP spid="153" grpId="0" animBg="1" advAuto="0"/>
      <p:bldP spid="154" grpId="0" animBg="1" advAuto="0"/>
      <p:bldP spid="155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17C04-6105-3343-BFC0-8F3CEDC5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DK" dirty="0"/>
              <a:t>issing values / 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79ED4-6070-0A4B-8703-BE882F2C5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The missing value story is very different from that of R</a:t>
            </a:r>
          </a:p>
        </p:txBody>
      </p:sp>
    </p:spTree>
    <p:extLst>
      <p:ext uri="{BB962C8B-B14F-4D97-AF65-F5344CB8AC3E}">
        <p14:creationId xmlns:p14="http://schemas.microsoft.com/office/powerpoint/2010/main" val="1697125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081D-9DD6-874E-BA69-A590AFF65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DK" dirty="0"/>
              <a:t>sing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4DAF9-4D76-8045-81D5-6F1227C02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macros are a way of doi</a:t>
            </a:r>
            <a:r>
              <a:rPr lang="en-GB" dirty="0"/>
              <a:t>ng changes to source code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131238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5EABF-DB09-244D-AE8E-2CD8576C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GIT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47F72-808E-0747-ABBC-4D3561E9D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Create a new project and environment</a:t>
            </a:r>
          </a:p>
          <a:p>
            <a:r>
              <a:rPr lang="en-GB" dirty="0"/>
              <a:t>I</a:t>
            </a:r>
            <a:r>
              <a:rPr lang="en-DK" dirty="0"/>
              <a:t>nitialize the repo and push it to github</a:t>
            </a:r>
          </a:p>
          <a:p>
            <a:r>
              <a:rPr lang="en-GB" dirty="0"/>
              <a:t>Insert the Julia code you used to solve the dice example. Use two files, one that has the function, one that uses it in a script. Commit and push your change to </a:t>
            </a:r>
            <a:r>
              <a:rPr lang="en-GB" dirty="0" err="1"/>
              <a:t>github</a:t>
            </a:r>
            <a:r>
              <a:rPr lang="en-GB" dirty="0"/>
              <a:t> with a reasonable message.</a:t>
            </a:r>
          </a:p>
          <a:p>
            <a:r>
              <a:rPr lang="en-GB" dirty="0"/>
              <a:t>On a new branch, edit the function with new functionality, e.g. added dice. Also write a docstring.</a:t>
            </a:r>
          </a:p>
          <a:p>
            <a:r>
              <a:rPr lang="en-GB" dirty="0"/>
              <a:t>Commit and push to the new branch, then make a pull request and merge it.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430248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2172A-7B25-0A43-BD98-692AFE09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Julia’s package ecosystem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DC05D4C-3E68-F04E-9608-585547D6C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Based on GitHUB</a:t>
            </a:r>
          </a:p>
          <a:p>
            <a:r>
              <a:rPr lang="da-DK"/>
              <a:t>Very focused on modularity, reusability and interfaces</a:t>
            </a:r>
          </a:p>
          <a:p>
            <a:r>
              <a:rPr lang="da-DK"/>
              <a:t>Collaboration between developers</a:t>
            </a:r>
          </a:p>
          <a:p>
            <a:r>
              <a:rPr lang="da-DK"/>
              <a:t>Open source, MIT licence, much collaboration</a:t>
            </a:r>
          </a:p>
        </p:txBody>
      </p:sp>
    </p:spTree>
    <p:extLst>
      <p:ext uri="{BB962C8B-B14F-4D97-AF65-F5344CB8AC3E}">
        <p14:creationId xmlns:p14="http://schemas.microsoft.com/office/powerpoint/2010/main" val="2783121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86DE3F-C4F3-9A40-AF72-3686F6E7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Pkg – julia’s package manager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2630A6F-604A-DA49-9F88-5AC64183C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Starting</a:t>
            </a:r>
            <a:r>
              <a:rPr lang="da-DK" dirty="0"/>
              <a:t> up new </a:t>
            </a:r>
            <a:r>
              <a:rPr lang="da-DK" dirty="0" err="1"/>
              <a:t>projects</a:t>
            </a:r>
            <a:endParaRPr lang="da-DK" dirty="0"/>
          </a:p>
          <a:p>
            <a:r>
              <a:rPr lang="da-DK" dirty="0"/>
              <a:t>Environments </a:t>
            </a:r>
            <a:r>
              <a:rPr lang="da-DK" dirty="0" err="1"/>
              <a:t>make</a:t>
            </a:r>
            <a:r>
              <a:rPr lang="da-DK" dirty="0"/>
              <a:t> for </a:t>
            </a:r>
            <a:r>
              <a:rPr lang="da-DK" dirty="0" err="1"/>
              <a:t>reproducibilty</a:t>
            </a:r>
            <a:endParaRPr lang="da-DK" dirty="0"/>
          </a:p>
          <a:p>
            <a:r>
              <a:rPr lang="da-DK" dirty="0" err="1"/>
              <a:t>instantiate</a:t>
            </a:r>
            <a:r>
              <a:rPr lang="da-DK" dirty="0"/>
              <a:t> new </a:t>
            </a:r>
            <a:r>
              <a:rPr lang="da-DK" dirty="0" err="1"/>
              <a:t>environments</a:t>
            </a:r>
            <a:r>
              <a:rPr lang="da-DK" dirty="0"/>
              <a:t> </a:t>
            </a:r>
            <a:r>
              <a:rPr lang="da-DK" dirty="0" err="1"/>
              <a:t>etc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45381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6D58-7269-F749-9136-90A09B57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DataFrames and DataFramesMeta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0DC0-8004-D84A-86EC-B209E6F83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57164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3F64A8-0005-3144-8E9A-2A7D2889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Plotting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558F1A-AFF4-8D44-AF7A-EAE42A1CE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16437"/>
          </a:xfrm>
        </p:spPr>
        <p:txBody>
          <a:bodyPr>
            <a:normAutofit/>
          </a:bodyPr>
          <a:lstStyle/>
          <a:p>
            <a:r>
              <a:rPr lang="da-DK"/>
              <a:t>Julia has no ”base plotting” – all is provided by packages. These include</a:t>
            </a:r>
          </a:p>
          <a:p>
            <a:pPr lvl="1"/>
            <a:r>
              <a:rPr lang="da-DK"/>
              <a:t>Plots – meta-syntax for several plotting packages and julia structs</a:t>
            </a:r>
          </a:p>
          <a:p>
            <a:pPr lvl="1"/>
            <a:r>
              <a:rPr lang="da-DK"/>
              <a:t>PyPlot – Python’s wildly popular matplotlib used directly within Julia</a:t>
            </a:r>
          </a:p>
          <a:p>
            <a:pPr lvl="1"/>
            <a:r>
              <a:rPr lang="da-DK"/>
              <a:t>Gadfly – a pure-julia implementation of Grammar of Graphics (GOG)</a:t>
            </a:r>
          </a:p>
          <a:p>
            <a:pPr lvl="1"/>
            <a:r>
              <a:rPr lang="da-DK"/>
              <a:t>PlotlyJS – an offline interface to the javascript plotly library</a:t>
            </a:r>
          </a:p>
          <a:p>
            <a:pPr lvl="1"/>
            <a:r>
              <a:rPr lang="da-DK"/>
              <a:t>GR – a really fast low-level plotting platform</a:t>
            </a:r>
          </a:p>
          <a:p>
            <a:pPr lvl="1"/>
            <a:r>
              <a:rPr lang="da-DK"/>
              <a:t>PGFPlots(X) – plotting in LaTeX (for engineers)</a:t>
            </a:r>
          </a:p>
          <a:p>
            <a:pPr lvl="1"/>
            <a:r>
              <a:rPr lang="da-DK"/>
              <a:t>VegaLite - a modern javascript implementation of GOG (ggplot2-style)</a:t>
            </a:r>
          </a:p>
          <a:p>
            <a:pPr lvl="1"/>
            <a:r>
              <a:rPr lang="da-DK"/>
              <a:t>Makie – powerful plotting on the GPU with good 3D and interactivity</a:t>
            </a:r>
          </a:p>
          <a:p>
            <a:pPr lvl="1"/>
            <a:r>
              <a:rPr lang="da-DK"/>
              <a:t>Bokeh, Winston, Vega, etc.</a:t>
            </a:r>
          </a:p>
        </p:txBody>
      </p:sp>
    </p:spTree>
    <p:extLst>
      <p:ext uri="{BB962C8B-B14F-4D97-AF65-F5344CB8AC3E}">
        <p14:creationId xmlns:p14="http://schemas.microsoft.com/office/powerpoint/2010/main" val="135577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3F64A8-0005-3144-8E9A-2A7D2889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Plotting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558F1A-AFF4-8D44-AF7A-EAE42A1CE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16437"/>
          </a:xfrm>
        </p:spPr>
        <p:txBody>
          <a:bodyPr>
            <a:normAutofit/>
          </a:bodyPr>
          <a:lstStyle/>
          <a:p>
            <a:r>
              <a:rPr lang="da-DK"/>
              <a:t>Julia has no ”base plotting” – all is provided by packages. These include</a:t>
            </a:r>
          </a:p>
          <a:p>
            <a:pPr lvl="1"/>
            <a:r>
              <a:rPr lang="da-DK"/>
              <a:t>Plots – meta-syntax for several plotting packages and julia structs</a:t>
            </a:r>
          </a:p>
          <a:p>
            <a:pPr lvl="1"/>
            <a:r>
              <a:rPr lang="da-DK">
                <a:solidFill>
                  <a:schemeClr val="bg1">
                    <a:lumMod val="75000"/>
                  </a:schemeClr>
                </a:solidFill>
              </a:rPr>
              <a:t>PyPlot – Python’s wildly popular matplotlib used directly within Julia</a:t>
            </a:r>
          </a:p>
          <a:p>
            <a:pPr lvl="1"/>
            <a:r>
              <a:rPr lang="da-DK">
                <a:solidFill>
                  <a:schemeClr val="bg1">
                    <a:lumMod val="75000"/>
                  </a:schemeClr>
                </a:solidFill>
              </a:rPr>
              <a:t>Gadfly – a pure-julia implementation of Grammar of Graphics (GOG)</a:t>
            </a:r>
          </a:p>
          <a:p>
            <a:pPr lvl="1"/>
            <a:r>
              <a:rPr lang="da-DK">
                <a:solidFill>
                  <a:schemeClr val="bg1">
                    <a:lumMod val="75000"/>
                  </a:schemeClr>
                </a:solidFill>
              </a:rPr>
              <a:t>PlotlyJS – an offline interface to the javascript plotly library</a:t>
            </a:r>
          </a:p>
          <a:p>
            <a:pPr lvl="1"/>
            <a:r>
              <a:rPr lang="da-DK">
                <a:solidFill>
                  <a:schemeClr val="bg1">
                    <a:lumMod val="50000"/>
                  </a:schemeClr>
                </a:solidFill>
              </a:rPr>
              <a:t>GR – a really fast low-level plotting platform</a:t>
            </a:r>
          </a:p>
          <a:p>
            <a:pPr lvl="1"/>
            <a:r>
              <a:rPr lang="da-DK">
                <a:solidFill>
                  <a:schemeClr val="bg1">
                    <a:lumMod val="75000"/>
                  </a:schemeClr>
                </a:solidFill>
              </a:rPr>
              <a:t>PGFPlots(X) – plotting in LaTeX (for engineers)</a:t>
            </a:r>
          </a:p>
          <a:p>
            <a:pPr lvl="1"/>
            <a:r>
              <a:rPr lang="da-DK"/>
              <a:t>VegaLite - a modern javascript implementation of GOG (ggplot2-style)</a:t>
            </a:r>
          </a:p>
          <a:p>
            <a:pPr lvl="1"/>
            <a:r>
              <a:rPr lang="da-DK">
                <a:solidFill>
                  <a:schemeClr val="bg1">
                    <a:lumMod val="75000"/>
                  </a:schemeClr>
                </a:solidFill>
              </a:rPr>
              <a:t>Makie – powerful plotting on the GPU with good 3D and interactivity</a:t>
            </a:r>
          </a:p>
          <a:p>
            <a:pPr lvl="1"/>
            <a:r>
              <a:rPr lang="da-DK">
                <a:solidFill>
                  <a:schemeClr val="bg1">
                    <a:lumMod val="75000"/>
                  </a:schemeClr>
                </a:solidFill>
              </a:rPr>
              <a:t>Bokeh, Winston, Vega, etc.</a:t>
            </a:r>
          </a:p>
        </p:txBody>
      </p:sp>
    </p:spTree>
    <p:extLst>
      <p:ext uri="{BB962C8B-B14F-4D97-AF65-F5344CB8AC3E}">
        <p14:creationId xmlns:p14="http://schemas.microsoft.com/office/powerpoint/2010/main" val="2803123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D5B3A2-2705-F441-87B6-7B71BA98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VegaLite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37F87C2-C911-5B43-B5EC-21C9CAB2E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da-DK"/>
              <a:t>Very ambitious modern implementation of the grammar of graphics*</a:t>
            </a:r>
          </a:p>
          <a:p>
            <a:r>
              <a:rPr lang="da-DK"/>
              <a:t>built by a large group at ... university</a:t>
            </a:r>
          </a:p>
          <a:p>
            <a:r>
              <a:rPr lang="da-DK"/>
              <a:t>*grammar of graphics:</a:t>
            </a:r>
          </a:p>
          <a:p>
            <a:pPr lvl="1"/>
            <a:r>
              <a:rPr lang="da-DK"/>
              <a:t>data are in dataframes</a:t>
            </a:r>
          </a:p>
          <a:p>
            <a:pPr lvl="1"/>
            <a:r>
              <a:rPr lang="da-DK"/>
              <a:t>plot calls are declarative – you don’t draw, but associate data with aesthetics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D057CDCF-B4B9-E14F-85DE-856BBEEC3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865" y="4437372"/>
            <a:ext cx="2694060" cy="204656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DA82688E-9FAF-C945-B869-F935E278D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864" y="4344985"/>
            <a:ext cx="2869987" cy="2293537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9E086E6F-B283-2D4C-ACA6-C79007722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982" y="4221964"/>
            <a:ext cx="3048000" cy="2247900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76C38303-99D3-FF41-A23D-9C78FE522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36032"/>
            <a:ext cx="28829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1F5D60-FAB3-BA4B-9D99-9F3DFDB07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Plots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9F1C97F-3598-E349-A75E-EECAA02E7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311"/>
            <a:ext cx="10515600" cy="4657652"/>
          </a:xfrm>
        </p:spPr>
        <p:txBody>
          <a:bodyPr/>
          <a:lstStyle/>
          <a:p>
            <a:r>
              <a:rPr lang="da-DK"/>
              <a:t>A package that creates a single syntax that can be used to plot with PyPlot, GR, PlotlyJS, PGFPlots, InspectDR</a:t>
            </a:r>
          </a:p>
          <a:p>
            <a:r>
              <a:rPr lang="da-DK"/>
              <a:t>The most notable thing is ”recipes” that allow package authors to define plotting for their structs without depending on Plots</a:t>
            </a:r>
          </a:p>
          <a:p>
            <a:r>
              <a:rPr lang="da-DK"/>
              <a:t>Used by SpatialEcology, Phylo, EcologicalNetworksPlots, MicroBiome, the Geo organisation, Turing (Bayesian analysis), DifferentialEquations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89FD73D-0AB9-D84F-A2CB-50636FFC0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207" y="4347345"/>
            <a:ext cx="3692722" cy="2382609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2D638FEE-C142-AB48-A99D-39653C4E2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024" y="4347345"/>
            <a:ext cx="2560320" cy="2317949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DD90FBFB-FF16-FA45-8C86-AAA6AD22F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6268" y="4352408"/>
            <a:ext cx="2354519" cy="2377546"/>
          </a:xfrm>
          <a:prstGeom prst="rect">
            <a:avLst/>
          </a:prstGeom>
        </p:spPr>
      </p:pic>
      <p:pic>
        <p:nvPicPr>
          <p:cNvPr id="1026" name="Picture 2" descr="example">
            <a:extLst>
              <a:ext uri="{FF2B5EF4-FFF2-40B4-BE49-F238E27FC236}">
                <a16:creationId xmlns:a16="http://schemas.microsoft.com/office/drawing/2014/main" id="{3C84818A-06EB-0942-AA5A-402DA59C7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3" y="4510204"/>
            <a:ext cx="3232636" cy="215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985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2696-CD23-D649-90A6-B4820BC3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Rafael Schouten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225193-108D-F14E-8AEA-ACA60B13B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17790819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CB7BA8-BDE6-C54D-9142-5C2DFF521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Linear and Mixed Models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DEC1411-B4A7-1B41-BAFF-997E9C99F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29939" cy="4351338"/>
          </a:xfrm>
        </p:spPr>
        <p:txBody>
          <a:bodyPr/>
          <a:lstStyle/>
          <a:p>
            <a:r>
              <a:rPr lang="da-DK" dirty="0"/>
              <a:t>Let’s investigate the global island occurrences of snails in the context of the General Dynamic Model of Island Biogeography</a:t>
            </a:r>
          </a:p>
        </p:txBody>
      </p:sp>
      <p:pic>
        <p:nvPicPr>
          <p:cNvPr id="4" name="Picture 2" descr="Billedresultat for snail shells hawaii">
            <a:extLst>
              <a:ext uri="{FF2B5EF4-FFF2-40B4-BE49-F238E27FC236}">
                <a16:creationId xmlns:a16="http://schemas.microsoft.com/office/drawing/2014/main" id="{CA9C8BF3-F7F6-8A45-A994-569CE3EE6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376" y="2723321"/>
            <a:ext cx="3654624" cy="413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awaii images Satellite Image of the Hawaiian Islands HD ...">
            <a:extLst>
              <a:ext uri="{FF2B5EF4-FFF2-40B4-BE49-F238E27FC236}">
                <a16:creationId xmlns:a16="http://schemas.microsoft.com/office/drawing/2014/main" id="{F87F4902-DBBF-334C-AFB9-851B589A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376" y="0"/>
            <a:ext cx="3654625" cy="274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A7084-47EF-FE49-9B39-505E112D2D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487"/>
          <a:stretch/>
        </p:blipFill>
        <p:spPr>
          <a:xfrm>
            <a:off x="1850230" y="5491786"/>
            <a:ext cx="2306751" cy="142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4400BA-EF25-904D-BCA1-327F91B215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81316"/>
            <a:ext cx="1925068" cy="143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29D65-7D8D-3B45-99A6-29338D1ADD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97"/>
          <a:stretch/>
        </p:blipFill>
        <p:spPr>
          <a:xfrm>
            <a:off x="4150125" y="5484635"/>
            <a:ext cx="2303061" cy="1443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4598A7-FA99-D847-AB9F-6E6134AF5E6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10"/>
          <a:stretch/>
        </p:blipFill>
        <p:spPr>
          <a:xfrm>
            <a:off x="6442822" y="5491185"/>
            <a:ext cx="1955292" cy="1450196"/>
          </a:xfrm>
          <a:prstGeom prst="rect">
            <a:avLst/>
          </a:prstGeom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3D2B0DF0-C7E4-EB49-BA76-ED40D7C9D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0182" y="2984851"/>
            <a:ext cx="2831379" cy="234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794C94-54EC-044F-AA22-2F96048D3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Goal and programme for today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CC3C7AF-0091-3843-AB40-826B757FC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Get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to feel </a:t>
            </a:r>
            <a:r>
              <a:rPr lang="da-DK" dirty="0" err="1"/>
              <a:t>comfortable</a:t>
            </a:r>
            <a:r>
              <a:rPr lang="da-DK" dirty="0"/>
              <a:t> </a:t>
            </a:r>
            <a:r>
              <a:rPr lang="da-DK" dirty="0" err="1"/>
              <a:t>working</a:t>
            </a:r>
            <a:r>
              <a:rPr lang="da-DK" dirty="0"/>
              <a:t> in Julia</a:t>
            </a:r>
          </a:p>
          <a:p>
            <a:r>
              <a:rPr lang="da-DK" dirty="0" err="1"/>
              <a:t>Introduce</a:t>
            </a:r>
            <a:r>
              <a:rPr lang="da-DK" dirty="0"/>
              <a:t> the basic </a:t>
            </a:r>
            <a:r>
              <a:rPr lang="da-DK" dirty="0" err="1"/>
              <a:t>syntax</a:t>
            </a:r>
            <a:r>
              <a:rPr lang="da-DK" dirty="0"/>
              <a:t> and </a:t>
            </a:r>
            <a:r>
              <a:rPr lang="da-DK" dirty="0" err="1"/>
              <a:t>tooling</a:t>
            </a:r>
            <a:endParaRPr lang="da-DK" dirty="0"/>
          </a:p>
          <a:p>
            <a:r>
              <a:rPr lang="da-DK" dirty="0"/>
              <a:t>Cover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best</a:t>
            </a:r>
            <a:r>
              <a:rPr lang="da-DK" dirty="0"/>
              <a:t> </a:t>
            </a:r>
            <a:r>
              <a:rPr lang="da-DK" dirty="0" err="1"/>
              <a:t>practices</a:t>
            </a:r>
            <a:r>
              <a:rPr lang="da-DK" dirty="0"/>
              <a:t> for </a:t>
            </a:r>
            <a:r>
              <a:rPr lang="da-DK" dirty="0" err="1"/>
              <a:t>scientific</a:t>
            </a:r>
            <a:r>
              <a:rPr lang="da-DK" dirty="0"/>
              <a:t> </a:t>
            </a:r>
            <a:r>
              <a:rPr lang="da-DK" dirty="0" err="1"/>
              <a:t>computing</a:t>
            </a:r>
            <a:r>
              <a:rPr lang="da-DK" dirty="0"/>
              <a:t> with Julia</a:t>
            </a:r>
          </a:p>
          <a:p>
            <a:r>
              <a:rPr lang="da-DK" dirty="0" err="1"/>
              <a:t>Introduce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ecology</a:t>
            </a:r>
            <a:r>
              <a:rPr lang="da-DK" dirty="0"/>
              <a:t> </a:t>
            </a:r>
            <a:r>
              <a:rPr lang="da-DK" dirty="0" err="1"/>
              <a:t>packages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41619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86893-A0DF-DA4D-A4FE-4AC5197E3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Quick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C0C26-4DAB-6641-AA63-16FB55586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Calculate Fibonacci numbers</a:t>
            </a:r>
          </a:p>
        </p:txBody>
      </p:sp>
      <p:pic>
        <p:nvPicPr>
          <p:cNvPr id="2050" name="Picture 2" descr="What is the Fibonacci sequence? - Answered - Twinkl teaching Wiki">
            <a:extLst>
              <a:ext uri="{FF2B5EF4-FFF2-40B4-BE49-F238E27FC236}">
                <a16:creationId xmlns:a16="http://schemas.microsoft.com/office/drawing/2014/main" id="{0A2517AF-A790-E24F-9E9F-3996CDE86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270" y="2361519"/>
            <a:ext cx="6177415" cy="443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831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108C7-C80C-484E-95DF-50B00F2C6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Why is julia fast? (how do computers work 1)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3E70D38-241D-3349-8018-502136647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And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it feel </a:t>
            </a:r>
            <a:r>
              <a:rPr lang="da-DK" dirty="0" err="1"/>
              <a:t>slow</a:t>
            </a:r>
            <a:r>
              <a:rPr lang="da-DK" dirty="0"/>
              <a:t>?</a:t>
            </a:r>
          </a:p>
          <a:p>
            <a:endParaRPr lang="da-DK" dirty="0"/>
          </a:p>
          <a:p>
            <a:r>
              <a:rPr lang="da-DK" dirty="0"/>
              <a:t>Julia and R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essentially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, </a:t>
            </a:r>
            <a:r>
              <a:rPr lang="da-DK" dirty="0" err="1"/>
              <a:t>one</a:t>
            </a:r>
            <a:r>
              <a:rPr lang="da-DK" dirty="0"/>
              <a:t> is </a:t>
            </a:r>
            <a:r>
              <a:rPr lang="da-DK" dirty="0" err="1"/>
              <a:t>compiled</a:t>
            </a:r>
            <a:r>
              <a:rPr lang="da-DK" dirty="0"/>
              <a:t>, the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interpreted</a:t>
            </a:r>
            <a:endParaRPr lang="da-DK" dirty="0"/>
          </a:p>
          <a:p>
            <a:r>
              <a:rPr lang="da-DK" dirty="0" err="1"/>
              <a:t>Compiled</a:t>
            </a:r>
            <a:endParaRPr lang="da-DK" dirty="0"/>
          </a:p>
          <a:p>
            <a:pPr lvl="1"/>
            <a:r>
              <a:rPr lang="da-DK" dirty="0"/>
              <a:t>C, C++, Fortran, Java, Julia</a:t>
            </a:r>
          </a:p>
          <a:p>
            <a:r>
              <a:rPr lang="da-DK" dirty="0" err="1"/>
              <a:t>Interpreted</a:t>
            </a:r>
            <a:endParaRPr lang="da-DK" dirty="0"/>
          </a:p>
          <a:p>
            <a:pPr lvl="1"/>
            <a:r>
              <a:rPr lang="da-DK" dirty="0"/>
              <a:t>R, </a:t>
            </a:r>
            <a:r>
              <a:rPr lang="da-DK" dirty="0" err="1"/>
              <a:t>Python</a:t>
            </a:r>
            <a:r>
              <a:rPr lang="da-DK" dirty="0"/>
              <a:t>, </a:t>
            </a:r>
            <a:r>
              <a:rPr lang="da-DK" dirty="0" err="1"/>
              <a:t>Matlab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0401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EF7DE-9E1B-A74B-865D-70A1D5EE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WSIWMTLAPLEIIIF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1A539B2-3F45-8848-BBA1-B506C418B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Or: "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I </a:t>
            </a:r>
            <a:r>
              <a:rPr lang="da-DK" dirty="0" err="1"/>
              <a:t>waste</a:t>
            </a:r>
            <a:r>
              <a:rPr lang="da-DK" dirty="0"/>
              <a:t> </a:t>
            </a:r>
            <a:r>
              <a:rPr lang="da-DK" dirty="0" err="1"/>
              <a:t>my</a:t>
            </a:r>
            <a:r>
              <a:rPr lang="da-DK" dirty="0"/>
              <a:t> </a:t>
            </a:r>
            <a:r>
              <a:rPr lang="da-DK" dirty="0" err="1"/>
              <a:t>precious</a:t>
            </a:r>
            <a:r>
              <a:rPr lang="da-DK" dirty="0"/>
              <a:t> time </a:t>
            </a:r>
            <a:r>
              <a:rPr lang="da-DK" dirty="0" err="1"/>
              <a:t>learning</a:t>
            </a:r>
            <a:r>
              <a:rPr lang="da-DK" dirty="0"/>
              <a:t> </a:t>
            </a:r>
            <a:r>
              <a:rPr lang="da-DK" dirty="0" err="1"/>
              <a:t>yet</a:t>
            </a:r>
            <a:r>
              <a:rPr lang="da-DK" dirty="0"/>
              <a:t> </a:t>
            </a:r>
            <a:r>
              <a:rPr lang="da-DK" dirty="0" err="1"/>
              <a:t>another</a:t>
            </a:r>
            <a:r>
              <a:rPr lang="da-DK" dirty="0"/>
              <a:t> </a:t>
            </a:r>
            <a:r>
              <a:rPr lang="da-DK" dirty="0" err="1"/>
              <a:t>faddish</a:t>
            </a:r>
            <a:r>
              <a:rPr lang="da-DK" dirty="0"/>
              <a:t> </a:t>
            </a:r>
            <a:r>
              <a:rPr lang="da-DK" dirty="0" err="1"/>
              <a:t>programming</a:t>
            </a:r>
            <a:r>
              <a:rPr lang="da-DK" dirty="0"/>
              <a:t> </a:t>
            </a:r>
            <a:r>
              <a:rPr lang="da-DK" dirty="0" err="1"/>
              <a:t>language</a:t>
            </a:r>
            <a:r>
              <a:rPr lang="da-DK" dirty="0"/>
              <a:t>, </a:t>
            </a:r>
            <a:r>
              <a:rPr lang="da-DK" dirty="0" err="1"/>
              <a:t>even</a:t>
            </a:r>
            <a:r>
              <a:rPr lang="da-DK" dirty="0"/>
              <a:t> if it is fast??"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88259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eliveryimages.acm.org/10.1145/2960000/2957324/figs/f1.jpg">
            <a:extLst>
              <a:ext uri="{FF2B5EF4-FFF2-40B4-BE49-F238E27FC236}">
                <a16:creationId xmlns:a16="http://schemas.microsoft.com/office/drawing/2014/main" id="{A3294952-77BF-7249-AAB9-836594242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69"/>
          <a:stretch/>
        </p:blipFill>
        <p:spPr bwMode="auto">
          <a:xfrm>
            <a:off x="776416" y="197224"/>
            <a:ext cx="10723455" cy="554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C9B6DF8C-9632-F841-BB08-B7789AB7A5A5}"/>
              </a:ext>
            </a:extLst>
          </p:cNvPr>
          <p:cNvSpPr txBox="1"/>
          <p:nvPr/>
        </p:nvSpPr>
        <p:spPr>
          <a:xfrm>
            <a:off x="6575055" y="6275793"/>
            <a:ext cx="31796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350" dirty="0"/>
              <a:t>Berger et al. 2016, </a:t>
            </a:r>
            <a:r>
              <a:rPr lang="da-DK" sz="1350" dirty="0" err="1"/>
              <a:t>doi</a:t>
            </a:r>
            <a:r>
              <a:rPr lang="da-DK" sz="1350" dirty="0"/>
              <a:t> 10.1145/2957324</a:t>
            </a:r>
          </a:p>
        </p:txBody>
      </p:sp>
      <p:pic>
        <p:nvPicPr>
          <p:cNvPr id="1028" name="Picture 4" descr="Institut für Kartographie und Geoinformatik: LiDAR Mobile ...">
            <a:extLst>
              <a:ext uri="{FF2B5EF4-FFF2-40B4-BE49-F238E27FC236}">
                <a16:creationId xmlns:a16="http://schemas.microsoft.com/office/drawing/2014/main" id="{0070DE4D-246F-8E45-809E-4DBB3A4B5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89" y="4457947"/>
            <a:ext cx="2325571" cy="22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rmalized Difference Vegetation Index">
            <a:extLst>
              <a:ext uri="{FF2B5EF4-FFF2-40B4-BE49-F238E27FC236}">
                <a16:creationId xmlns:a16="http://schemas.microsoft.com/office/drawing/2014/main" id="{4E7BFC0B-9C01-644D-B7B4-3657B01E6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06" t="13091" r="629" b="38182"/>
          <a:stretch/>
        </p:blipFill>
        <p:spPr bwMode="auto">
          <a:xfrm>
            <a:off x="1982261" y="3459902"/>
            <a:ext cx="2150739" cy="298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councilforresponsiblegenetics.org/blog/image.axd?picture=2014%2f8%2fDNA+barcoding2.gif">
            <a:extLst>
              <a:ext uri="{FF2B5EF4-FFF2-40B4-BE49-F238E27FC236}">
                <a16:creationId xmlns:a16="http://schemas.microsoft.com/office/drawing/2014/main" id="{2ABBA138-B203-6242-8C1F-C8D9A241F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94" r="55574"/>
          <a:stretch/>
        </p:blipFill>
        <p:spPr bwMode="auto">
          <a:xfrm>
            <a:off x="3320519" y="3718007"/>
            <a:ext cx="4771262" cy="186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BAB8FFFF-DDAD-5B48-BEA6-F675510BC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6664" y="2438525"/>
            <a:ext cx="4692550" cy="274226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2EF62C39-7D93-9D40-8624-2B4CFCF972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283" y="2106848"/>
            <a:ext cx="2750733" cy="207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4374</TotalTime>
  <Words>1689</Words>
  <Application>Microsoft Macintosh PowerPoint</Application>
  <PresentationFormat>Widescreen</PresentationFormat>
  <Paragraphs>200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Courier New</vt:lpstr>
      <vt:lpstr>Frutiger LT Std 55 Roman</vt:lpstr>
      <vt:lpstr>Menlo Regular</vt:lpstr>
      <vt:lpstr>Verdana</vt:lpstr>
      <vt:lpstr>Office-tema</vt:lpstr>
      <vt:lpstr>Julia for Data Analysis in Ecology and Evolution</vt:lpstr>
      <vt:lpstr>Who am I?</vt:lpstr>
      <vt:lpstr>Who am I?</vt:lpstr>
      <vt:lpstr>Rafael Schouten</vt:lpstr>
      <vt:lpstr>Goal and programme for today</vt:lpstr>
      <vt:lpstr>Quick Example</vt:lpstr>
      <vt:lpstr>Why is julia fast? (how do computers work 1)</vt:lpstr>
      <vt:lpstr>WSIWMTLAPLEIIIF</vt:lpstr>
      <vt:lpstr>PowerPoint Presentation</vt:lpstr>
      <vt:lpstr>PowerPoint Presentation</vt:lpstr>
      <vt:lpstr>Parallel programming with Julia</vt:lpstr>
      <vt:lpstr>Is speed really that important?</vt:lpstr>
      <vt:lpstr>Come for the speed – Stay for the multiple dispatch</vt:lpstr>
      <vt:lpstr>Tooling</vt:lpstr>
      <vt:lpstr>Install Julia</vt:lpstr>
      <vt:lpstr>Install VSCode</vt:lpstr>
      <vt:lpstr>Install Pluto</vt:lpstr>
      <vt:lpstr>Shell modes</vt:lpstr>
      <vt:lpstr>Exercise</vt:lpstr>
      <vt:lpstr>Basic types (how do computers work part 2)</vt:lpstr>
      <vt:lpstr>Julia containers</vt:lpstr>
      <vt:lpstr>The dot syntax</vt:lpstr>
      <vt:lpstr>Being lazy - how does a computer spend time</vt:lpstr>
      <vt:lpstr>Defining new functions</vt:lpstr>
      <vt:lpstr>Using anonymous functions</vt:lpstr>
      <vt:lpstr>Bang (!) functions</vt:lpstr>
      <vt:lpstr>Splatting and slurping</vt:lpstr>
      <vt:lpstr>User-defined types</vt:lpstr>
      <vt:lpstr>Multiple dispatch</vt:lpstr>
      <vt:lpstr>Missing values / NAs</vt:lpstr>
      <vt:lpstr>Using macros</vt:lpstr>
      <vt:lpstr>GIT assignment</vt:lpstr>
      <vt:lpstr>Julia’s package ecosystem</vt:lpstr>
      <vt:lpstr>Pkg – julia’s package manager</vt:lpstr>
      <vt:lpstr>DataFrames and DataFramesMeta</vt:lpstr>
      <vt:lpstr>Plotting</vt:lpstr>
      <vt:lpstr>Plotting</vt:lpstr>
      <vt:lpstr>VegaLite</vt:lpstr>
      <vt:lpstr>Plots</vt:lpstr>
      <vt:lpstr>Linear and Mixed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Michael Borregaard</dc:creator>
  <cp:lastModifiedBy>Michael Krabbe Borregaard</cp:lastModifiedBy>
  <cp:revision>53</cp:revision>
  <dcterms:created xsi:type="dcterms:W3CDTF">2019-01-05T10:52:42Z</dcterms:created>
  <dcterms:modified xsi:type="dcterms:W3CDTF">2021-10-17T21:17:25Z</dcterms:modified>
</cp:coreProperties>
</file>